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9"/>
  </p:notesMasterIdLst>
  <p:sldIdLst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6" r:id="rId12"/>
    <p:sldId id="297" r:id="rId13"/>
    <p:sldId id="291" r:id="rId14"/>
    <p:sldId id="292" r:id="rId15"/>
    <p:sldId id="293" r:id="rId16"/>
    <p:sldId id="294" r:id="rId17"/>
    <p:sldId id="295" r:id="rId18"/>
  </p:sldIdLst>
  <p:sldSz cx="24385588" cy="13717588"/>
  <p:notesSz cx="6858000" cy="9144000"/>
  <p:defaultTextStyle>
    <a:defPPr>
      <a:defRPr lang="pl-PL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333333"/>
    <a:srgbClr val="E1E3E9"/>
    <a:srgbClr val="A8A8A0"/>
    <a:srgbClr val="00A99D"/>
    <a:srgbClr val="CCCCCC"/>
    <a:srgbClr val="010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4638" autoAdjust="0"/>
  </p:normalViewPr>
  <p:slideViewPr>
    <p:cSldViewPr showGuides="1">
      <p:cViewPr>
        <p:scale>
          <a:sx n="40" d="100"/>
          <a:sy n="40" d="100"/>
        </p:scale>
        <p:origin x="-576" y="-264"/>
      </p:cViewPr>
      <p:guideLst>
        <p:guide orient="horz" pos="963"/>
        <p:guide pos="10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A11D9-9F9D-4B35-A963-C7E3D4E181C5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122F5-2F9A-41CB-9C86-5947C4CEEC3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1041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45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2176463" fontAlgn="base">
              <a:spcBef>
                <a:spcPct val="0"/>
              </a:spcBef>
              <a:spcAft>
                <a:spcPct val="0"/>
              </a:spcAft>
              <a:defRPr/>
            </a:pPr>
            <a:fld id="{215C3AD1-BDC9-45DF-9273-507BD0D635FD}" type="slidenum">
              <a:rPr lang="pl-PL" sz="1200" smtClean="0"/>
              <a:pPr defTabSz="2176463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l-PL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45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2176463" fontAlgn="base">
              <a:spcBef>
                <a:spcPct val="0"/>
              </a:spcBef>
              <a:spcAft>
                <a:spcPct val="0"/>
              </a:spcAft>
              <a:defRPr/>
            </a:pPr>
            <a:fld id="{215C3AD1-BDC9-45DF-9273-507BD0D635FD}" type="slidenum">
              <a:rPr lang="pl-PL" sz="1200" smtClean="0"/>
              <a:pPr defTabSz="2176463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DC1DF6-CE23-482A-841E-B7DABA1E0499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28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2176463" fontAlgn="base">
              <a:spcBef>
                <a:spcPct val="0"/>
              </a:spcBef>
              <a:spcAft>
                <a:spcPct val="0"/>
              </a:spcAft>
              <a:defRPr/>
            </a:pPr>
            <a:fld id="{59BAF88D-BEAB-42A6-A1E0-240ACA54CD16}" type="slidenum">
              <a:rPr lang="pl-PL" sz="1200" smtClean="0"/>
              <a:pPr defTabSz="2176463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2176463" fontAlgn="base">
              <a:spcBef>
                <a:spcPct val="0"/>
              </a:spcBef>
              <a:spcAft>
                <a:spcPct val="0"/>
              </a:spcAft>
              <a:defRPr/>
            </a:pPr>
            <a:fld id="{B8CFDA19-FC90-4329-82DF-C5C6797DC54E}" type="slidenum">
              <a:rPr lang="pl-PL" sz="1200" smtClean="0"/>
              <a:pPr defTabSz="2176463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dirty="0" smtClean="0"/>
          </a:p>
        </p:txBody>
      </p:sp>
      <p:sp>
        <p:nvSpPr>
          <p:cNvPr id="256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4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176463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2176463" fontAlgn="base">
              <a:spcBef>
                <a:spcPct val="0"/>
              </a:spcBef>
              <a:spcAft>
                <a:spcPct val="0"/>
              </a:spcAft>
              <a:defRPr/>
            </a:pPr>
            <a:fld id="{5A4994E0-BF37-45CC-B90E-E53660A3A255}" type="slidenum">
              <a:rPr lang="pl-PL" sz="1200" smtClean="0"/>
              <a:pPr defTabSz="2176463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pl-PL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T"/>
          <p:cNvSpPr>
            <a:spLocks noGrp="1"/>
          </p:cNvSpPr>
          <p:nvPr>
            <p:ph type="ctrTitle"/>
          </p:nvPr>
        </p:nvSpPr>
        <p:spPr>
          <a:xfrm>
            <a:off x="4127898" y="7794898"/>
            <a:ext cx="11953328" cy="1512168"/>
          </a:xfrm>
        </p:spPr>
        <p:txBody>
          <a:bodyPr anchor="t">
            <a:normAutofit/>
          </a:bodyPr>
          <a:lstStyle>
            <a:lvl1pPr algn="l">
              <a:defRPr sz="72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391594" y="4482530"/>
            <a:ext cx="10801994" cy="720080"/>
          </a:xfrm>
        </p:spPr>
        <p:txBody>
          <a:bodyPr>
            <a:noAutofit/>
          </a:bodyPr>
          <a:lstStyle>
            <a:lvl1pPr marL="0" indent="0" algn="l">
              <a:buNone/>
              <a:defRPr sz="4800" baseline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cs typeface="Tahoma" pitchFamily="34" charset="0"/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 smtClean="0"/>
              <a:t>PODTYTUŁ PREZENTACJI</a:t>
            </a:r>
            <a:endParaRPr lang="pl-PL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7"/>
          <p:cNvSpPr>
            <a:spLocks noGrp="1"/>
          </p:cNvSpPr>
          <p:nvPr>
            <p:ph type="pic" sz="quarter" idx="16"/>
          </p:nvPr>
        </p:nvSpPr>
        <p:spPr>
          <a:xfrm>
            <a:off x="0" y="1458194"/>
            <a:ext cx="24385588" cy="12259394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7" name="Tytuł 1"/>
          <p:cNvSpPr>
            <a:spLocks noGrp="1"/>
          </p:cNvSpPr>
          <p:nvPr>
            <p:ph type="title" hasCustomPrompt="1"/>
          </p:nvPr>
        </p:nvSpPr>
        <p:spPr>
          <a:xfrm>
            <a:off x="1103562" y="2026800"/>
            <a:ext cx="14041560" cy="1447618"/>
          </a:xfrm>
          <a:solidFill>
            <a:srgbClr val="E1E3E9">
              <a:alpha val="57647"/>
            </a:srgbClr>
          </a:solidFill>
        </p:spPr>
        <p:txBody>
          <a:bodyPr lIns="468000" anchor="t" anchorCtr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l-PL" dirty="0" smtClean="0"/>
              <a:t>TYTUŁ SLAJDU</a:t>
            </a:r>
            <a:endParaRPr lang="pl-PL" dirty="0"/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103562" y="2970362"/>
            <a:ext cx="14041560" cy="504056"/>
          </a:xfrm>
        </p:spPr>
        <p:txBody>
          <a:bodyPr lIns="468000" tIns="0" anchor="t" anchorCtr="0">
            <a:normAutofit/>
          </a:bodyPr>
          <a:lstStyle>
            <a:lvl1pPr marL="0" indent="0">
              <a:buNone/>
              <a:defRPr sz="2400">
                <a:solidFill>
                  <a:srgbClr val="4D4D4D"/>
                </a:solidFill>
              </a:defRPr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pl-PL" dirty="0" smtClean="0"/>
              <a:t>PODTYTUŁ SLAJDU</a:t>
            </a:r>
          </a:p>
        </p:txBody>
      </p:sp>
      <p:sp>
        <p:nvSpPr>
          <p:cNvPr id="19" name="Line 62"/>
          <p:cNvSpPr>
            <a:spLocks noChangeShapeType="1"/>
          </p:cNvSpPr>
          <p:nvPr userDrawn="1"/>
        </p:nvSpPr>
        <p:spPr bwMode="auto">
          <a:xfrm flipH="1">
            <a:off x="1301750" y="2178274"/>
            <a:ext cx="0" cy="1112838"/>
          </a:xfrm>
          <a:prstGeom prst="line">
            <a:avLst/>
          </a:prstGeom>
          <a:noFill/>
          <a:ln w="381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4991994" y="810122"/>
            <a:ext cx="18650072" cy="864096"/>
          </a:xfrm>
        </p:spPr>
        <p:txBody>
          <a:bodyPr lIns="0" tIns="0" bIns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700" b="0" baseline="0">
                <a:solidFill>
                  <a:srgbClr val="CCCCC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TYTUŁ PREZENTACJI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4199906" y="2393528"/>
            <a:ext cx="14833600" cy="9721850"/>
          </a:xfrm>
        </p:spPr>
        <p:txBody>
          <a:bodyPr/>
          <a:lstStyle>
            <a:lvl1pPr algn="ctr">
              <a:buNone/>
              <a:defRPr baseline="0"/>
            </a:lvl1pPr>
          </a:lstStyle>
          <a:p>
            <a:r>
              <a:rPr lang="pl-PL" smtClean="0"/>
              <a:t>Kliknij ikonę, aby dodać obraz</a:t>
            </a:r>
            <a:endParaRPr lang="pl-PL" dirty="0" smtClean="0"/>
          </a:p>
        </p:txBody>
      </p:sp>
      <p:sp>
        <p:nvSpPr>
          <p:cNvPr id="13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3984303" y="12764417"/>
            <a:ext cx="7416800" cy="95317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3983882" y="12259047"/>
            <a:ext cx="7417221" cy="477274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7988" cy="29416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57600" y="7773988"/>
            <a:ext cx="17070388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029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2731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5638" y="8815388"/>
            <a:ext cx="20727987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7987" cy="3001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159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8188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047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9125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178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671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83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1863" cy="11707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3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07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20400" y="2026800"/>
            <a:ext cx="21947029" cy="864000"/>
          </a:xfrm>
        </p:spPr>
        <p:txBody>
          <a:bodyPr lIns="36000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l-PL" dirty="0" smtClean="0"/>
              <a:t>TYTUŁ SLAJDU</a:t>
            </a:r>
            <a:endParaRPr lang="pl-PL" dirty="0"/>
          </a:p>
        </p:txBody>
      </p:sp>
      <p:sp>
        <p:nvSpPr>
          <p:cNvPr id="11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210780" y="2898354"/>
            <a:ext cx="21962440" cy="432048"/>
          </a:xfrm>
        </p:spPr>
        <p:txBody>
          <a:bodyPr lIns="360000" anchor="ctr">
            <a:normAutofit/>
          </a:bodyPr>
          <a:lstStyle>
            <a:lvl1pPr marL="0" indent="0">
              <a:buNone/>
              <a:defRPr sz="2400">
                <a:solidFill>
                  <a:srgbClr val="4D4D4D"/>
                </a:solidFill>
              </a:defRPr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pl-PL" dirty="0" smtClean="0"/>
              <a:t>PODTYTUŁ SLAJDU</a:t>
            </a:r>
          </a:p>
        </p:txBody>
      </p:sp>
      <p:sp>
        <p:nvSpPr>
          <p:cNvPr id="8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1247578" y="3330402"/>
            <a:ext cx="21890432" cy="9720436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13" name="Symbol zastępczy tekstu 9"/>
          <p:cNvSpPr>
            <a:spLocks noGrp="1"/>
          </p:cNvSpPr>
          <p:nvPr>
            <p:ph type="body" sz="quarter" idx="12" hasCustomPrompt="1"/>
          </p:nvPr>
        </p:nvSpPr>
        <p:spPr>
          <a:xfrm>
            <a:off x="16153234" y="11035258"/>
            <a:ext cx="6984775" cy="20155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52813" y="10529888"/>
            <a:ext cx="6985197" cy="57737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2111674" y="810122"/>
            <a:ext cx="18866096" cy="864096"/>
          </a:xfrm>
        </p:spPr>
        <p:txBody>
          <a:bodyPr lIns="0" tIns="0" b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4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AKCJA SPOŁECZNO-EDUKACYJNA ŻONKILE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9963" y="9602788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31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79963" y="10736263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651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7525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7679988" y="549275"/>
            <a:ext cx="5486400" cy="117046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8388" cy="117046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35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/>
          <p:cNvSpPr>
            <a:spLocks noGrp="1"/>
          </p:cNvSpPr>
          <p:nvPr>
            <p:ph type="body" sz="quarter" idx="12"/>
          </p:nvPr>
        </p:nvSpPr>
        <p:spPr>
          <a:xfrm>
            <a:off x="9888538" y="4410521"/>
            <a:ext cx="13321480" cy="8640317"/>
          </a:xfrm>
        </p:spPr>
        <p:txBody>
          <a:bodyPr/>
          <a:lstStyle>
            <a:lvl1pPr>
              <a:buNone/>
              <a:defRPr>
                <a:solidFill>
                  <a:srgbClr val="4D4D4D"/>
                </a:solidFill>
              </a:defRPr>
            </a:lvl1pPr>
            <a:lvl2pPr>
              <a:buNone/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1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9888538" y="3330402"/>
            <a:ext cx="13321480" cy="108012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42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ŚRÓDTYTUŁ</a:t>
            </a:r>
          </a:p>
        </p:txBody>
      </p:sp>
      <p:sp>
        <p:nvSpPr>
          <p:cNvPr id="13" name="Tytuł 1"/>
          <p:cNvSpPr>
            <a:spLocks noGrp="1"/>
          </p:cNvSpPr>
          <p:nvPr>
            <p:ph type="title" hasCustomPrompt="1"/>
          </p:nvPr>
        </p:nvSpPr>
        <p:spPr>
          <a:xfrm>
            <a:off x="1103562" y="2026800"/>
            <a:ext cx="14041560" cy="1447618"/>
          </a:xfrm>
          <a:solidFill>
            <a:srgbClr val="E1E3E9">
              <a:alpha val="57647"/>
            </a:srgbClr>
          </a:solidFill>
        </p:spPr>
        <p:txBody>
          <a:bodyPr lIns="468000" anchor="t" anchorCtr="0"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l-PL" dirty="0" smtClean="0"/>
              <a:t>TYTUŁ SLAJDU</a:t>
            </a:r>
            <a:endParaRPr lang="pl-PL" dirty="0"/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103562" y="2970362"/>
            <a:ext cx="14041560" cy="504056"/>
          </a:xfrm>
        </p:spPr>
        <p:txBody>
          <a:bodyPr lIns="468000" tIns="0" anchor="t" anchorCtr="0">
            <a:normAutofit/>
          </a:bodyPr>
          <a:lstStyle>
            <a:lvl1pPr marL="0" indent="0">
              <a:buNone/>
              <a:defRPr sz="2400">
                <a:solidFill>
                  <a:srgbClr val="4D4D4D"/>
                </a:solidFill>
              </a:defRPr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pl-PL" dirty="0" smtClean="0"/>
              <a:t>PODTYTUŁ SLAJDU</a:t>
            </a:r>
          </a:p>
        </p:txBody>
      </p:sp>
      <p:sp>
        <p:nvSpPr>
          <p:cNvPr id="17" name="Line 62"/>
          <p:cNvSpPr>
            <a:spLocks noChangeShapeType="1"/>
          </p:cNvSpPr>
          <p:nvPr userDrawn="1"/>
        </p:nvSpPr>
        <p:spPr bwMode="auto">
          <a:xfrm flipH="1">
            <a:off x="1301750" y="2178274"/>
            <a:ext cx="0" cy="1112838"/>
          </a:xfrm>
          <a:prstGeom prst="line">
            <a:avLst/>
          </a:prstGeom>
          <a:noFill/>
          <a:ln w="38100" cap="flat">
            <a:solidFill>
              <a:srgbClr val="33333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zorze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/>
          <p:cNvSpPr>
            <a:spLocks noGrp="1"/>
          </p:cNvSpPr>
          <p:nvPr>
            <p:ph type="body" sz="quarter" idx="12"/>
          </p:nvPr>
        </p:nvSpPr>
        <p:spPr>
          <a:xfrm>
            <a:off x="4055890" y="3546425"/>
            <a:ext cx="13321480" cy="8640317"/>
          </a:xfrm>
        </p:spPr>
        <p:txBody>
          <a:bodyPr/>
          <a:lstStyle>
            <a:lvl1pPr>
              <a:buNone/>
              <a:defRPr>
                <a:solidFill>
                  <a:srgbClr val="4D4D4D"/>
                </a:solidFill>
              </a:defRPr>
            </a:lvl1pPr>
            <a:lvl2pPr>
              <a:buNone/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1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4055890" y="2466306"/>
            <a:ext cx="13321480" cy="108012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42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ŚRÓDTYTUŁ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obrazu 7"/>
          <p:cNvSpPr>
            <a:spLocks noGrp="1"/>
          </p:cNvSpPr>
          <p:nvPr>
            <p:ph type="pic" sz="quarter" idx="10"/>
          </p:nvPr>
        </p:nvSpPr>
        <p:spPr>
          <a:xfrm>
            <a:off x="455490" y="2394298"/>
            <a:ext cx="9433048" cy="9360941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7" name="Symbol zastępczy tekstu 9"/>
          <p:cNvSpPr>
            <a:spLocks noGrp="1"/>
          </p:cNvSpPr>
          <p:nvPr>
            <p:ph type="body" sz="quarter" idx="12"/>
          </p:nvPr>
        </p:nvSpPr>
        <p:spPr>
          <a:xfrm>
            <a:off x="9888538" y="6497637"/>
            <a:ext cx="13321480" cy="6840537"/>
          </a:xfrm>
        </p:spPr>
        <p:txBody>
          <a:bodyPr/>
          <a:lstStyle>
            <a:lvl1pPr>
              <a:buNone/>
              <a:defRPr>
                <a:solidFill>
                  <a:srgbClr val="4D4D4D"/>
                </a:solidFill>
              </a:defRPr>
            </a:lvl1pPr>
            <a:lvl2pPr>
              <a:buNone/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quarter" idx="13" hasCustomPrompt="1"/>
          </p:nvPr>
        </p:nvSpPr>
        <p:spPr>
          <a:xfrm>
            <a:off x="1247579" y="12260707"/>
            <a:ext cx="7344815" cy="165487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11" name="Symbol zastępczy tekstu 9"/>
          <p:cNvSpPr>
            <a:spLocks noGrp="1"/>
          </p:cNvSpPr>
          <p:nvPr>
            <p:ph type="body" sz="quarter" idx="14" hasCustomPrompt="1"/>
          </p:nvPr>
        </p:nvSpPr>
        <p:spPr>
          <a:xfrm>
            <a:off x="1247157" y="11755338"/>
            <a:ext cx="7345237" cy="504056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obrazu 7"/>
          <p:cNvSpPr>
            <a:spLocks noGrp="1"/>
          </p:cNvSpPr>
          <p:nvPr>
            <p:ph type="pic" sz="quarter" idx="15"/>
          </p:nvPr>
        </p:nvSpPr>
        <p:spPr>
          <a:xfrm>
            <a:off x="1246188" y="8082136"/>
            <a:ext cx="7092269" cy="5093356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7" name="Symbol zastępczy tekstu 9"/>
          <p:cNvSpPr>
            <a:spLocks noGrp="1"/>
          </p:cNvSpPr>
          <p:nvPr>
            <p:ph type="body" sz="quarter" idx="12"/>
          </p:nvPr>
        </p:nvSpPr>
        <p:spPr>
          <a:xfrm>
            <a:off x="9888960" y="4914578"/>
            <a:ext cx="13321480" cy="4320480"/>
          </a:xfrm>
        </p:spPr>
        <p:txBody>
          <a:bodyPr/>
          <a:lstStyle>
            <a:lvl1pPr>
              <a:buNone/>
              <a:defRPr>
                <a:solidFill>
                  <a:srgbClr val="4D4D4D"/>
                </a:solidFill>
              </a:defRPr>
            </a:lvl1pPr>
            <a:lvl2pPr>
              <a:buNone/>
              <a:defRPr>
                <a:solidFill>
                  <a:srgbClr val="4D4D4D"/>
                </a:solidFill>
              </a:defRPr>
            </a:lvl2pPr>
            <a:lvl3pPr>
              <a:defRPr>
                <a:solidFill>
                  <a:srgbClr val="4D4D4D"/>
                </a:solidFill>
              </a:defRPr>
            </a:lvl3pPr>
            <a:lvl4pPr>
              <a:defRPr>
                <a:solidFill>
                  <a:srgbClr val="4D4D4D"/>
                </a:solidFill>
              </a:defRPr>
            </a:lvl4pPr>
            <a:lvl5pPr>
              <a:defRPr>
                <a:solidFill>
                  <a:srgbClr val="4D4D4D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12" name="Symbol zastępczy obrazu 7"/>
          <p:cNvSpPr>
            <a:spLocks noGrp="1"/>
          </p:cNvSpPr>
          <p:nvPr>
            <p:ph type="pic" sz="quarter" idx="16"/>
          </p:nvPr>
        </p:nvSpPr>
        <p:spPr>
          <a:xfrm>
            <a:off x="1246188" y="2393504"/>
            <a:ext cx="7092269" cy="5093356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3" name="Symbol zastępczy tekstu 9"/>
          <p:cNvSpPr>
            <a:spLocks noGrp="1"/>
          </p:cNvSpPr>
          <p:nvPr>
            <p:ph type="body" sz="quarter" idx="17" hasCustomPrompt="1"/>
          </p:nvPr>
        </p:nvSpPr>
        <p:spPr>
          <a:xfrm>
            <a:off x="9888960" y="4194498"/>
            <a:ext cx="13321480" cy="72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42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ŚRÓDTYTUŁ</a:t>
            </a:r>
          </a:p>
        </p:txBody>
      </p:sp>
      <p:sp>
        <p:nvSpPr>
          <p:cNvPr id="16" name="Symbol zastępczy tekstu 9"/>
          <p:cNvSpPr>
            <a:spLocks noGrp="1"/>
          </p:cNvSpPr>
          <p:nvPr>
            <p:ph type="body" sz="quarter" idx="20" hasCustomPrompt="1"/>
          </p:nvPr>
        </p:nvSpPr>
        <p:spPr>
          <a:xfrm>
            <a:off x="9888538" y="12187386"/>
            <a:ext cx="13320712" cy="107947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21" hasCustomPrompt="1"/>
          </p:nvPr>
        </p:nvSpPr>
        <p:spPr>
          <a:xfrm>
            <a:off x="9889110" y="11682686"/>
            <a:ext cx="13320140" cy="57670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2.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 </a:t>
            </a:r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 </a:t>
            </a:r>
            <a:r>
              <a:rPr lang="pl-PL" dirty="0" smtClean="0"/>
              <a:t>TYTUŁ</a:t>
            </a:r>
          </a:p>
        </p:txBody>
      </p:sp>
      <p:sp>
        <p:nvSpPr>
          <p:cNvPr id="20" name="Symbol zastępczy tekstu 9"/>
          <p:cNvSpPr>
            <a:spLocks noGrp="1"/>
          </p:cNvSpPr>
          <p:nvPr>
            <p:ph type="body" sz="quarter" idx="22" hasCustomPrompt="1"/>
          </p:nvPr>
        </p:nvSpPr>
        <p:spPr>
          <a:xfrm>
            <a:off x="9888538" y="10243170"/>
            <a:ext cx="13320712" cy="107947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21" name="Symbol zastępczy tekstu 9"/>
          <p:cNvSpPr>
            <a:spLocks noGrp="1"/>
          </p:cNvSpPr>
          <p:nvPr>
            <p:ph type="body" sz="quarter" idx="23" hasCustomPrompt="1"/>
          </p:nvPr>
        </p:nvSpPr>
        <p:spPr>
          <a:xfrm>
            <a:off x="9889110" y="9738470"/>
            <a:ext cx="13320140" cy="57670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1.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 </a:t>
            </a:r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7"/>
          <p:cNvSpPr>
            <a:spLocks noGrp="1"/>
          </p:cNvSpPr>
          <p:nvPr>
            <p:ph type="pic" sz="quarter" idx="16" hasCustomPrompt="1"/>
          </p:nvPr>
        </p:nvSpPr>
        <p:spPr>
          <a:xfrm>
            <a:off x="4125268" y="2321817"/>
            <a:ext cx="7922270" cy="3960813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zdjęcie</a:t>
            </a:r>
            <a:endParaRPr lang="pl-PL" dirty="0"/>
          </a:p>
        </p:txBody>
      </p:sp>
      <p:sp>
        <p:nvSpPr>
          <p:cNvPr id="16" name="Symbol zastępczy tekstu 9"/>
          <p:cNvSpPr>
            <a:spLocks noGrp="1"/>
          </p:cNvSpPr>
          <p:nvPr>
            <p:ph type="body" sz="quarter" idx="20" hasCustomPrompt="1"/>
          </p:nvPr>
        </p:nvSpPr>
        <p:spPr>
          <a:xfrm>
            <a:off x="12336463" y="12764094"/>
            <a:ext cx="7921227" cy="1079476"/>
          </a:xfrm>
        </p:spPr>
        <p:txBody>
          <a:bodyPr lIns="0" rIns="0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17" name="Symbol zastępczy tekstu 9"/>
          <p:cNvSpPr>
            <a:spLocks noGrp="1"/>
          </p:cNvSpPr>
          <p:nvPr>
            <p:ph type="body" sz="quarter" idx="21" hasCustomPrompt="1"/>
          </p:nvPr>
        </p:nvSpPr>
        <p:spPr>
          <a:xfrm>
            <a:off x="12336463" y="12188030"/>
            <a:ext cx="7921227" cy="648072"/>
          </a:xfrm>
        </p:spPr>
        <p:txBody>
          <a:bodyPr lIns="0" tIns="0" rIns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4.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 </a:t>
            </a:r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  <p:sp>
        <p:nvSpPr>
          <p:cNvPr id="11" name="Symbol zastępczy obrazu 7"/>
          <p:cNvSpPr>
            <a:spLocks noGrp="1"/>
          </p:cNvSpPr>
          <p:nvPr>
            <p:ph type="pic" sz="quarter" idx="22" hasCustomPrompt="1"/>
          </p:nvPr>
        </p:nvSpPr>
        <p:spPr>
          <a:xfrm>
            <a:off x="12336463" y="2321817"/>
            <a:ext cx="7922270" cy="3960813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zdjęcie</a:t>
            </a:r>
            <a:endParaRPr lang="pl-PL" dirty="0"/>
          </a:p>
        </p:txBody>
      </p:sp>
      <p:sp>
        <p:nvSpPr>
          <p:cNvPr id="18" name="Symbol zastępczy obrazu 7"/>
          <p:cNvSpPr>
            <a:spLocks noGrp="1"/>
          </p:cNvSpPr>
          <p:nvPr>
            <p:ph type="pic" sz="quarter" idx="23" hasCustomPrompt="1"/>
          </p:nvPr>
        </p:nvSpPr>
        <p:spPr>
          <a:xfrm>
            <a:off x="4125268" y="8011417"/>
            <a:ext cx="7922270" cy="3960813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zdjęcie</a:t>
            </a:r>
            <a:endParaRPr lang="pl-PL" dirty="0"/>
          </a:p>
        </p:txBody>
      </p:sp>
      <p:sp>
        <p:nvSpPr>
          <p:cNvPr id="19" name="Symbol zastępczy obrazu 7"/>
          <p:cNvSpPr>
            <a:spLocks noGrp="1"/>
          </p:cNvSpPr>
          <p:nvPr>
            <p:ph type="pic" sz="quarter" idx="24" hasCustomPrompt="1"/>
          </p:nvPr>
        </p:nvSpPr>
        <p:spPr>
          <a:xfrm>
            <a:off x="12336463" y="8011417"/>
            <a:ext cx="7922270" cy="3960813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dirty="0" smtClean="0"/>
              <a:t>Wstaw zdjęcie</a:t>
            </a:r>
            <a:endParaRPr lang="pl-PL" dirty="0"/>
          </a:p>
        </p:txBody>
      </p:sp>
      <p:sp>
        <p:nvSpPr>
          <p:cNvPr id="20" name="Symbol zastępczy tekstu 9"/>
          <p:cNvSpPr>
            <a:spLocks noGrp="1"/>
          </p:cNvSpPr>
          <p:nvPr>
            <p:ph type="body" sz="quarter" idx="25" hasCustomPrompt="1"/>
          </p:nvPr>
        </p:nvSpPr>
        <p:spPr>
          <a:xfrm>
            <a:off x="4055890" y="12836102"/>
            <a:ext cx="7921227" cy="1079476"/>
          </a:xfrm>
        </p:spPr>
        <p:txBody>
          <a:bodyPr lIns="0" rIns="0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21" name="Symbol zastępczy tekstu 9"/>
          <p:cNvSpPr>
            <a:spLocks noGrp="1"/>
          </p:cNvSpPr>
          <p:nvPr>
            <p:ph type="body" sz="quarter" idx="26" hasCustomPrompt="1"/>
          </p:nvPr>
        </p:nvSpPr>
        <p:spPr>
          <a:xfrm>
            <a:off x="4055890" y="12260038"/>
            <a:ext cx="7921227" cy="648072"/>
          </a:xfrm>
        </p:spPr>
        <p:txBody>
          <a:bodyPr lIns="0" tIns="0" rIns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3.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 </a:t>
            </a:r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  <p:sp>
        <p:nvSpPr>
          <p:cNvPr id="22" name="Symbol zastępczy tekstu 9"/>
          <p:cNvSpPr>
            <a:spLocks noGrp="1"/>
          </p:cNvSpPr>
          <p:nvPr>
            <p:ph type="body" sz="quarter" idx="27" hasCustomPrompt="1"/>
          </p:nvPr>
        </p:nvSpPr>
        <p:spPr>
          <a:xfrm>
            <a:off x="4127551" y="7363494"/>
            <a:ext cx="7921227" cy="647428"/>
          </a:xfrm>
        </p:spPr>
        <p:txBody>
          <a:bodyPr lIns="0" tIns="0" rIns="0" bIns="108000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23" name="Symbol zastępczy tekstu 9"/>
          <p:cNvSpPr>
            <a:spLocks noGrp="1"/>
          </p:cNvSpPr>
          <p:nvPr>
            <p:ph type="body" sz="quarter" idx="28" hasCustomPrompt="1"/>
          </p:nvPr>
        </p:nvSpPr>
        <p:spPr>
          <a:xfrm>
            <a:off x="4127551" y="6642770"/>
            <a:ext cx="7921227" cy="648072"/>
          </a:xfrm>
        </p:spPr>
        <p:txBody>
          <a:bodyPr lIns="0" rIns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1.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 </a:t>
            </a:r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  <p:sp>
        <p:nvSpPr>
          <p:cNvPr id="24" name="Symbol zastępczy tekstu 9"/>
          <p:cNvSpPr>
            <a:spLocks noGrp="1"/>
          </p:cNvSpPr>
          <p:nvPr>
            <p:ph type="body" sz="quarter" idx="29" hasCustomPrompt="1"/>
          </p:nvPr>
        </p:nvSpPr>
        <p:spPr>
          <a:xfrm>
            <a:off x="12336810" y="7362999"/>
            <a:ext cx="7921227" cy="575915"/>
          </a:xfrm>
        </p:spPr>
        <p:txBody>
          <a:bodyPr lIns="0" tIns="0" rIns="0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  <p:sp>
        <p:nvSpPr>
          <p:cNvPr id="25" name="Symbol zastępczy tekstu 9"/>
          <p:cNvSpPr>
            <a:spLocks noGrp="1"/>
          </p:cNvSpPr>
          <p:nvPr>
            <p:ph type="body" sz="quarter" idx="30" hasCustomPrompt="1"/>
          </p:nvPr>
        </p:nvSpPr>
        <p:spPr>
          <a:xfrm>
            <a:off x="12336810" y="6642770"/>
            <a:ext cx="7921227" cy="648072"/>
          </a:xfrm>
        </p:spPr>
        <p:txBody>
          <a:bodyPr lIns="0" rIns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4D4D4D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2.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 </a:t>
            </a:r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323232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7"/>
          <p:cNvSpPr>
            <a:spLocks noGrp="1"/>
          </p:cNvSpPr>
          <p:nvPr>
            <p:ph type="pic" sz="quarter" idx="16"/>
          </p:nvPr>
        </p:nvSpPr>
        <p:spPr>
          <a:xfrm>
            <a:off x="0" y="1458194"/>
            <a:ext cx="24385588" cy="12259394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10" name="Line 62"/>
          <p:cNvSpPr>
            <a:spLocks noChangeShapeType="1"/>
          </p:cNvSpPr>
          <p:nvPr userDrawn="1"/>
        </p:nvSpPr>
        <p:spPr bwMode="auto">
          <a:xfrm flipH="1">
            <a:off x="1301750" y="2146300"/>
            <a:ext cx="0" cy="1112838"/>
          </a:xfrm>
          <a:prstGeom prst="line">
            <a:avLst/>
          </a:prstGeom>
          <a:noFill/>
          <a:ln w="38100" cap="flat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11" name="Tytuł 1"/>
          <p:cNvSpPr>
            <a:spLocks noGrp="1"/>
          </p:cNvSpPr>
          <p:nvPr>
            <p:ph type="title" hasCustomPrompt="1"/>
          </p:nvPr>
        </p:nvSpPr>
        <p:spPr>
          <a:xfrm>
            <a:off x="1103562" y="2026800"/>
            <a:ext cx="14041560" cy="1447618"/>
          </a:xfrm>
          <a:solidFill>
            <a:srgbClr val="010306">
              <a:alpha val="58039"/>
            </a:srgbClr>
          </a:solidFill>
        </p:spPr>
        <p:txBody>
          <a:bodyPr lIns="468000" anchor="t" anchorCtr="0"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r>
              <a:rPr lang="pl-PL" dirty="0" smtClean="0"/>
              <a:t>TYTUŁ SLAJDU</a:t>
            </a:r>
            <a:endParaRPr lang="pl-PL" dirty="0"/>
          </a:p>
        </p:txBody>
      </p:sp>
      <p:sp>
        <p:nvSpPr>
          <p:cNvPr id="8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1103562" y="2970362"/>
            <a:ext cx="14041560" cy="504056"/>
          </a:xfrm>
        </p:spPr>
        <p:txBody>
          <a:bodyPr lIns="468000" tIns="0" anchor="t" anchorCtr="0">
            <a:normAutofit/>
          </a:bodyPr>
          <a:lstStyle>
            <a:lvl1pPr marL="0" indent="0">
              <a:buNone/>
              <a:defRPr sz="2400">
                <a:solidFill>
                  <a:srgbClr val="CCCCCC"/>
                </a:solidFill>
              </a:defRPr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pl-PL" dirty="0" smtClean="0"/>
              <a:t>PODTYTUŁ SLAJDU</a:t>
            </a:r>
          </a:p>
        </p:txBody>
      </p:sp>
      <p:sp>
        <p:nvSpPr>
          <p:cNvPr id="13" name="Line 62"/>
          <p:cNvSpPr>
            <a:spLocks noChangeShapeType="1"/>
          </p:cNvSpPr>
          <p:nvPr userDrawn="1"/>
        </p:nvSpPr>
        <p:spPr bwMode="auto">
          <a:xfrm flipH="1">
            <a:off x="1301750" y="2178274"/>
            <a:ext cx="0" cy="1112838"/>
          </a:xfrm>
          <a:prstGeom prst="line">
            <a:avLst/>
          </a:prstGeom>
          <a:noFill/>
          <a:ln w="38100" cap="flat">
            <a:solidFill>
              <a:srgbClr val="CCCCCC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zorzec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7"/>
          <p:cNvSpPr>
            <a:spLocks noGrp="1"/>
          </p:cNvSpPr>
          <p:nvPr>
            <p:ph type="pic" sz="quarter" idx="16"/>
          </p:nvPr>
        </p:nvSpPr>
        <p:spPr>
          <a:xfrm>
            <a:off x="0" y="1962250"/>
            <a:ext cx="24385588" cy="1175533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9" name="Symbol zastępczy tekstu 9"/>
          <p:cNvSpPr>
            <a:spLocks noGrp="1"/>
          </p:cNvSpPr>
          <p:nvPr>
            <p:ph type="body" sz="quarter" idx="26" hasCustomPrompt="1"/>
          </p:nvPr>
        </p:nvSpPr>
        <p:spPr>
          <a:xfrm>
            <a:off x="16297250" y="11179274"/>
            <a:ext cx="7560840" cy="1944216"/>
          </a:xfrm>
          <a:solidFill>
            <a:srgbClr val="010306">
              <a:alpha val="57647"/>
            </a:srgbClr>
          </a:solidFill>
        </p:spPr>
        <p:txBody>
          <a:bodyPr lIns="108000" tIns="108000" rIns="10800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1" baseline="0">
                <a:solidFill>
                  <a:srgbClr val="E1E3E9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PODPIS DO ILUSTRACJI </a:t>
            </a:r>
            <a:r>
              <a:rPr lang="en-US" sz="2500" dirty="0" smtClean="0">
                <a:solidFill>
                  <a:srgbClr val="CCCCCC"/>
                </a:solidFill>
                <a:latin typeface="Tahoma Bold" charset="0"/>
                <a:ea typeface="Tahoma Bold" charset="0"/>
                <a:cs typeface="Tahoma Bold" charset="0"/>
                <a:sym typeface="Tahoma Bold" charset="0"/>
              </a:rPr>
              <a:t>|</a:t>
            </a:r>
            <a:r>
              <a:rPr lang="pl-PL" dirty="0" smtClean="0"/>
              <a:t> TYTUŁ</a:t>
            </a:r>
          </a:p>
        </p:txBody>
      </p:sp>
      <p:sp>
        <p:nvSpPr>
          <p:cNvPr id="11" name="Symbol zastępczy tekstu 9"/>
          <p:cNvSpPr>
            <a:spLocks noGrp="1"/>
          </p:cNvSpPr>
          <p:nvPr>
            <p:ph type="body" sz="quarter" idx="25" hasCustomPrompt="1"/>
          </p:nvPr>
        </p:nvSpPr>
        <p:spPr>
          <a:xfrm>
            <a:off x="16297250" y="11899354"/>
            <a:ext cx="7560841" cy="1224136"/>
          </a:xfrm>
          <a:noFill/>
        </p:spPr>
        <p:txBody>
          <a:bodyPr lIns="180000" tIns="0" rIns="180000" bIns="180000">
            <a:normAutofit/>
          </a:bodyPr>
          <a:lstStyle>
            <a:lvl1pPr marL="0" indent="0" algn="l">
              <a:spcBef>
                <a:spcPts val="0"/>
              </a:spcBef>
              <a:buNone/>
              <a:defRPr sz="2500" b="0" baseline="0">
                <a:solidFill>
                  <a:srgbClr val="CCCCCC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Wpisz informacje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19281" y="2394394"/>
            <a:ext cx="20406562" cy="864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9280" y="4122490"/>
            <a:ext cx="21947029" cy="9289032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2" name="Line 5"/>
          <p:cNvSpPr>
            <a:spLocks noChangeShapeType="1"/>
          </p:cNvSpPr>
          <p:nvPr/>
        </p:nvSpPr>
        <p:spPr bwMode="auto">
          <a:xfrm>
            <a:off x="9860400" y="306000"/>
            <a:ext cx="0" cy="760413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64" name="Prostokąt 63"/>
          <p:cNvSpPr/>
          <p:nvPr/>
        </p:nvSpPr>
        <p:spPr>
          <a:xfrm>
            <a:off x="0" y="0"/>
            <a:ext cx="24385588" cy="1890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794" y="168383"/>
            <a:ext cx="2699380" cy="1686453"/>
          </a:xfrm>
          <a:prstGeom prst="rect">
            <a:avLst/>
          </a:prstGeom>
        </p:spPr>
      </p:pic>
      <p:sp>
        <p:nvSpPr>
          <p:cNvPr id="13" name="Symbol zastępczy tekstu 9"/>
          <p:cNvSpPr txBox="1">
            <a:spLocks/>
          </p:cNvSpPr>
          <p:nvPr userDrawn="1"/>
        </p:nvSpPr>
        <p:spPr>
          <a:xfrm>
            <a:off x="1995734" y="642888"/>
            <a:ext cx="18866096" cy="864096"/>
          </a:xfrm>
          <a:prstGeom prst="rect">
            <a:avLst/>
          </a:prstGeom>
        </p:spPr>
        <p:txBody>
          <a:bodyPr lIns="0" tIns="0" bIns="0" anchor="ctr">
            <a:normAutofit/>
          </a:bodyPr>
          <a:lstStyle>
            <a:lvl1pPr marL="0" indent="0" algn="ctr" defTabSz="2177278" rtl="0" eaLnBrk="1" latinLnBrk="0" hangingPunct="1">
              <a:spcBef>
                <a:spcPts val="0"/>
              </a:spcBef>
              <a:buFont typeface="Arial" pitchFamily="34" charset="0"/>
              <a:buNone/>
              <a:defRPr sz="4400" b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1769038" indent="-680399" algn="l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2721597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3800" kern="120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3810236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4898875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5987514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21772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mtClean="0"/>
              <a:t>AKCJA SPOŁECZNO-EDUKACYJNA ŻONKILE</a:t>
            </a:r>
            <a:endParaRPr lang="pl-PL" dirty="0" smtClean="0"/>
          </a:p>
        </p:txBody>
      </p:sp>
      <p:pic>
        <p:nvPicPr>
          <p:cNvPr id="2051" name="Picture 3" descr="C:\Users\MMOSSA~1\AppData\Local\Temp\7zEDFDD.tmp\logo73-PL-01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0" y="125211"/>
            <a:ext cx="1934670" cy="18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slow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2177278" rtl="0" eaLnBrk="1" latinLnBrk="0" hangingPunct="1">
        <a:spcBef>
          <a:spcPct val="0"/>
        </a:spcBef>
        <a:buNone/>
        <a:defRPr sz="4800" b="1" kern="1200">
          <a:solidFill>
            <a:schemeClr val="tx1">
              <a:lumMod val="50000"/>
              <a:lumOff val="50000"/>
            </a:schemeClr>
          </a:solidFill>
          <a:latin typeface="Tahoma" pitchFamily="34" charset="0"/>
          <a:ea typeface="+mj-ea"/>
          <a:cs typeface="Tahoma" pitchFamily="34" charset="0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rgbClr val="4D4D4D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rgbClr val="4D4D4D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rgbClr val="4D4D4D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rgbClr val="4D4D4D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3400" kern="1200">
          <a:solidFill>
            <a:srgbClr val="4D4D4D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718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7188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B72C2-38FA-4AB2-971A-8C3A93A6B561}" type="datetimeFigureOut">
              <a:rPr lang="pl-PL" smtClean="0"/>
              <a:pPr/>
              <a:t>2016-03-21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1AF91-ADB0-48CD-8B38-511EBFEB1E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254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tetl.org.p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n.p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8"/>
          <p:cNvSpPr>
            <a:spLocks noChangeShapeType="1"/>
          </p:cNvSpPr>
          <p:nvPr/>
        </p:nvSpPr>
        <p:spPr bwMode="auto">
          <a:xfrm>
            <a:off x="1319213" y="3906838"/>
            <a:ext cx="0" cy="1931987"/>
          </a:xfrm>
          <a:prstGeom prst="line">
            <a:avLst/>
          </a:prstGeom>
          <a:noFill/>
          <a:ln w="508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2177278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92238" y="3617913"/>
            <a:ext cx="21817012" cy="1512887"/>
          </a:xfrm>
        </p:spPr>
        <p:txBody>
          <a:bodyPr rtlCol="0"/>
          <a:lstStyle/>
          <a:p>
            <a:pPr defTabSz="2177278" eaLnBrk="1" fontAlgn="auto" hangingPunct="1">
              <a:spcAft>
                <a:spcPts val="0"/>
              </a:spcAft>
              <a:defRPr/>
            </a:pPr>
            <a:r>
              <a:rPr lang="pl-PL" dirty="0" smtClean="0"/>
              <a:t>TYTUŁ PREZENTACJI</a:t>
            </a:r>
            <a:endParaRPr lang="pl-PL" sz="2000" dirty="0">
              <a:ea typeface="+mn-ea"/>
            </a:endParaRPr>
          </a:p>
        </p:txBody>
      </p:sp>
      <p:sp>
        <p:nvSpPr>
          <p:cNvPr id="6148" name="Podtytuł 2"/>
          <p:cNvSpPr>
            <a:spLocks noGrp="1"/>
          </p:cNvSpPr>
          <p:nvPr>
            <p:ph type="subTitle" idx="1"/>
          </p:nvPr>
        </p:nvSpPr>
        <p:spPr>
          <a:xfrm>
            <a:off x="1392238" y="4986338"/>
            <a:ext cx="10801350" cy="720725"/>
          </a:xfrm>
        </p:spPr>
        <p:txBody>
          <a:bodyPr/>
          <a:lstStyle/>
          <a:p>
            <a:pPr eaLnBrk="1" hangingPunct="1"/>
            <a:r>
              <a:rPr lang="pl-PL" smtClean="0">
                <a:solidFill>
                  <a:srgbClr val="7F7F7F"/>
                </a:solidFill>
              </a:rPr>
              <a:t>PODTYTUŁ PREZENTACJI </a:t>
            </a:r>
            <a:endParaRPr lang="pl-PL" sz="2000" smtClean="0">
              <a:solidFill>
                <a:srgbClr val="7F7F7F"/>
              </a:solidFill>
            </a:endParaRPr>
          </a:p>
        </p:txBody>
      </p:sp>
      <p:sp>
        <p:nvSpPr>
          <p:cNvPr id="3077" name="Podtytuł 2"/>
          <p:cNvSpPr txBox="1">
            <a:spLocks/>
          </p:cNvSpPr>
          <p:nvPr/>
        </p:nvSpPr>
        <p:spPr bwMode="auto">
          <a:xfrm>
            <a:off x="600075" y="8370888"/>
            <a:ext cx="157686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728" tIns="108864" rIns="217728" bIns="108864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TU MOŻNA WKLEIĆ ADEKWATNE ZDJĘCIE ROZMIARU:  2562 PIKSELI/1288 PIKSELI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177278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2" y="3199334"/>
            <a:ext cx="12417323" cy="72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70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tekstu 7"/>
          <p:cNvSpPr>
            <a:spLocks noGrp="1"/>
          </p:cNvSpPr>
          <p:nvPr>
            <p:ph type="body" sz="quarter" idx="13"/>
          </p:nvPr>
        </p:nvSpPr>
        <p:spPr>
          <a:xfrm>
            <a:off x="671514" y="2610322"/>
            <a:ext cx="19082120" cy="1036915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pl-PL" sz="4800" dirty="0">
                <a:ea typeface="+mj-ea"/>
              </a:rPr>
              <a:t>SCHEMAT WRĘCZANIA ŻONKILA</a:t>
            </a:r>
          </a:p>
          <a:p>
            <a:pPr algn="ctr">
              <a:spcBef>
                <a:spcPct val="0"/>
              </a:spcBef>
            </a:pPr>
            <a:endParaRPr lang="pl-PL" sz="4400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70000"/>
              </a:lnSpc>
            </a:pPr>
            <a:r>
              <a:rPr lang="pl-PL" sz="3900" dirty="0" smtClean="0"/>
              <a:t>1. </a:t>
            </a:r>
            <a:r>
              <a:rPr lang="pl-PL" sz="3900" dirty="0"/>
              <a:t>Przedstaw się</a:t>
            </a:r>
          </a:p>
          <a:p>
            <a:pPr algn="just">
              <a:lnSpc>
                <a:spcPct val="120000"/>
              </a:lnSpc>
            </a:pPr>
            <a:r>
              <a:rPr lang="pl-PL" sz="3500" b="0" dirty="0"/>
              <a:t>Dzień dobry, nazywam się  (imię i nazwisko</a:t>
            </a:r>
            <a:r>
              <a:rPr lang="pl-PL" sz="3500" b="0" dirty="0" smtClean="0"/>
              <a:t>)…</a:t>
            </a:r>
          </a:p>
          <a:p>
            <a:pPr algn="just">
              <a:lnSpc>
                <a:spcPct val="120000"/>
              </a:lnSpc>
            </a:pPr>
            <a:endParaRPr lang="pl-PL" sz="3900" b="0" dirty="0"/>
          </a:p>
          <a:p>
            <a:pPr algn="just">
              <a:lnSpc>
                <a:spcPct val="170000"/>
              </a:lnSpc>
            </a:pPr>
            <a:r>
              <a:rPr lang="pl-PL" sz="3900" dirty="0"/>
              <a:t>2. Poinformuj przechodnia o akcji</a:t>
            </a:r>
          </a:p>
          <a:p>
            <a:pPr algn="just"/>
            <a:endParaRPr lang="pl-PL" sz="4400" b="0" dirty="0" smtClean="0"/>
          </a:p>
          <a:p>
            <a:pPr algn="just"/>
            <a:r>
              <a:rPr lang="pl-PL" sz="3500" b="0" dirty="0" smtClean="0"/>
              <a:t>Jestem wolontariuszem/wolontariuszką zaangażowanym/zaangażowaną </a:t>
            </a:r>
            <a:r>
              <a:rPr lang="pl-PL" sz="3500" b="0" dirty="0"/>
              <a:t>w akcję społeczno-edukacyjną „Żonkile”, która odbywa się w ramach obchodów </a:t>
            </a:r>
            <a:r>
              <a:rPr lang="pl-PL" sz="3500" b="0" dirty="0" smtClean="0"/>
              <a:t>72. </a:t>
            </a:r>
            <a:r>
              <a:rPr lang="pl-PL" sz="3500" b="0" dirty="0"/>
              <a:t>rocznicy Powstania w Getcie Warszawskim.  </a:t>
            </a:r>
          </a:p>
          <a:p>
            <a:pPr lvl="0" algn="just">
              <a:lnSpc>
                <a:spcPct val="110000"/>
              </a:lnSpc>
            </a:pPr>
            <a:endParaRPr lang="pl-PL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just">
              <a:lnSpc>
                <a:spcPct val="110000"/>
              </a:lnSpc>
            </a:pPr>
            <a:r>
              <a:rPr lang="pl-PL" sz="3900" dirty="0" smtClean="0"/>
              <a:t>3</a:t>
            </a:r>
            <a:r>
              <a:rPr lang="pl-PL" sz="3900" dirty="0"/>
              <a:t>.</a:t>
            </a:r>
            <a:r>
              <a:rPr lang="pl-PL" sz="4400" dirty="0"/>
              <a:t> </a:t>
            </a:r>
            <a:r>
              <a:rPr lang="pl-PL" sz="3900" dirty="0"/>
              <a:t>Poproś o przypięcie żonkila, przekaż </a:t>
            </a:r>
            <a:r>
              <a:rPr lang="pl-PL" sz="3900" dirty="0" smtClean="0"/>
              <a:t>żonkil</a:t>
            </a:r>
          </a:p>
          <a:p>
            <a:pPr algn="just"/>
            <a:endParaRPr lang="pl-PL" sz="3500" b="0" dirty="0" smtClean="0"/>
          </a:p>
          <a:p>
            <a:pPr algn="just"/>
            <a:r>
              <a:rPr lang="pl-PL" sz="3500" b="0" dirty="0" smtClean="0"/>
              <a:t>Chciałabym/Chciałbym  </a:t>
            </a:r>
            <a:r>
              <a:rPr lang="pl-PL" sz="3500" b="0" dirty="0"/>
              <a:t>wręczyć Pani/Panu </a:t>
            </a:r>
            <a:r>
              <a:rPr lang="pl-PL" sz="3500" b="0" dirty="0" smtClean="0"/>
              <a:t>tego żonkila </a:t>
            </a:r>
            <a:r>
              <a:rPr lang="pl-PL" sz="3500" b="0" dirty="0"/>
              <a:t>-  symbol pamięci o Powstaniu w Getcie Warszawskim i jego Bohaterach. Jeśli wyraziłaby Pani/Pan taką chęć, prosimy o przypięcie żonkila </a:t>
            </a:r>
            <a:r>
              <a:rPr lang="pl-PL" sz="3500" b="0" dirty="0" smtClean="0"/>
              <a:t>      do </a:t>
            </a:r>
            <a:r>
              <a:rPr lang="pl-PL" sz="3500" b="0" dirty="0"/>
              <a:t>odzieży.</a:t>
            </a:r>
          </a:p>
          <a:p>
            <a:pPr lvl="0" algn="just">
              <a:lnSpc>
                <a:spcPct val="170000"/>
              </a:lnSpc>
            </a:pPr>
            <a:r>
              <a:rPr lang="pl-PL" sz="3900" dirty="0"/>
              <a:t>4. </a:t>
            </a:r>
            <a:r>
              <a:rPr lang="pl-PL" sz="3900" dirty="0" smtClean="0"/>
              <a:t>Podziękuj </a:t>
            </a:r>
            <a:r>
              <a:rPr lang="pl-PL" sz="3900" dirty="0"/>
              <a:t>za wsparcie akcji i pożegnaj się.</a:t>
            </a:r>
          </a:p>
          <a:p>
            <a:pPr>
              <a:spcBef>
                <a:spcPct val="0"/>
              </a:spcBef>
            </a:pPr>
            <a:endParaRPr lang="pl-PL" sz="4400" dirty="0">
              <a:solidFill>
                <a:srgbClr val="FFC000"/>
              </a:solidFill>
            </a:endParaRPr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394" y="2258554"/>
            <a:ext cx="5846763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9801416" y="6378484"/>
            <a:ext cx="3638741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pl-PL" sz="2300" dirty="0">
                <a:solidFill>
                  <a:srgbClr val="4D4D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Zdj. Alicja Szulc</a:t>
            </a:r>
          </a:p>
        </p:txBody>
      </p:sp>
    </p:spTree>
    <p:extLst>
      <p:ext uri="{BB962C8B-B14F-4D97-AF65-F5344CB8AC3E}">
        <p14:creationId xmlns:p14="http://schemas.microsoft.com/office/powerpoint/2010/main" val="3813122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455490" y="2466306"/>
            <a:ext cx="21530392" cy="10369151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pl-PL" sz="3600" b="1" dirty="0">
                <a:ea typeface="+mj-ea"/>
              </a:rPr>
              <a:t>SCHEMAT WRĘCZANIA ŻONKILA</a:t>
            </a:r>
          </a:p>
          <a:p>
            <a:pPr algn="ctr">
              <a:spcBef>
                <a:spcPct val="0"/>
              </a:spcBef>
            </a:pPr>
            <a:endParaRPr lang="pl-PL" sz="8000" b="1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just"/>
            <a:r>
              <a:rPr lang="pl-PL" sz="3600" b="1" dirty="0"/>
              <a:t>PAMIĘTAJ:</a:t>
            </a:r>
          </a:p>
          <a:p>
            <a:pPr marL="685800" lvl="0" indent="-685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Bądź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uśmiechnięta/y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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Nie przypinaj samodzielnie żonkila </a:t>
            </a:r>
            <a:endParaRPr lang="pl-PL" sz="3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 algn="just">
              <a:lnSpc>
                <a:spcPct val="160000"/>
              </a:lnSpc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(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chyba, że na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prośbę przechodnia)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podaj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żonkil do </a:t>
            </a: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ręki,</a:t>
            </a:r>
          </a:p>
          <a:p>
            <a:pPr marL="571500" lvl="0" indent="-57150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3200" b="1" dirty="0"/>
              <a:t>Nie przekonuj do wzięcia udziału w akcji osoby, która odmówi przyjęcia </a:t>
            </a:r>
            <a:r>
              <a:rPr lang="pl-PL" sz="3200" b="1" dirty="0" smtClean="0"/>
              <a:t>żonkila. Podziękuj </a:t>
            </a:r>
            <a:r>
              <a:rPr lang="pl-PL" sz="3200" b="1" dirty="0"/>
              <a:t>za poświęcony czas i odejdź,</a:t>
            </a:r>
          </a:p>
          <a:p>
            <a:pPr marL="685800" lvl="0" indent="-685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Nie reaguj na niepochlebne komentarze,</a:t>
            </a:r>
          </a:p>
          <a:p>
            <a:pPr marL="685800" lvl="0" indent="-685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Nie dyskutuj z osobami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agresywnymi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85800" lvl="0" indent="-685800" algn="just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Żonkile rozdajemy w miejscach publicznych</a:t>
            </a:r>
            <a:endParaRPr lang="pl-PL" sz="3200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081" y="2898354"/>
            <a:ext cx="736441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86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248579" y="2466306"/>
            <a:ext cx="13825535" cy="1008112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l-PL" sz="4400" b="1" dirty="0" smtClean="0"/>
              <a:t>Upamiętnienie historii lokalnej społeczności </a:t>
            </a:r>
          </a:p>
          <a:p>
            <a:pPr eaLnBrk="1" hangingPunct="1">
              <a:defRPr/>
            </a:pPr>
            <a:r>
              <a:rPr lang="pl-PL" sz="4400" b="1" dirty="0" smtClean="0"/>
              <a:t>żydowskiej: </a:t>
            </a:r>
          </a:p>
          <a:p>
            <a:pPr marL="171450" indent="-171450" algn="just" eaLnBrk="1" hangingPunct="1">
              <a:buFont typeface="Arial" pitchFamily="34" charset="0"/>
              <a:buChar char="•"/>
              <a:defRPr/>
            </a:pPr>
            <a:endParaRPr lang="pl-PL" sz="3600" dirty="0"/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3600" dirty="0"/>
              <a:t> </a:t>
            </a:r>
            <a:r>
              <a:rPr lang="pl-PL" sz="3600" b="1" dirty="0"/>
              <a:t>Odkrywanie informacji o historii Żydów we własnej miejscowości</a:t>
            </a:r>
            <a:r>
              <a:rPr lang="pl-PL" sz="3600" dirty="0"/>
              <a:t>, </a:t>
            </a:r>
            <a:r>
              <a:rPr lang="pl-PL" sz="3600" dirty="0" smtClean="0"/>
              <a:t>poprzez kwerendę </a:t>
            </a:r>
            <a:r>
              <a:rPr lang="pl-PL" sz="3600" dirty="0"/>
              <a:t>w</a:t>
            </a:r>
            <a:r>
              <a:rPr lang="pl-PL" sz="3600" dirty="0" smtClean="0"/>
              <a:t> portalu </a:t>
            </a:r>
            <a:r>
              <a:rPr lang="pl-PL" sz="3600" dirty="0"/>
              <a:t>Wirtualny Sztetl </a:t>
            </a:r>
            <a:r>
              <a:rPr lang="pl-PL" sz="3600" dirty="0">
                <a:hlinkClick r:id="rId3"/>
              </a:rPr>
              <a:t>http://www.sztetl.org.pl</a:t>
            </a:r>
            <a:r>
              <a:rPr lang="pl-PL" sz="3600" dirty="0" smtClean="0">
                <a:hlinkClick r:id="rId3"/>
              </a:rPr>
              <a:t>/</a:t>
            </a:r>
            <a:r>
              <a:rPr lang="pl-PL" sz="3600" dirty="0" smtClean="0"/>
              <a:t> wizytę w muzeum historii regionalnej, zaproszenie lokalnego historyka lub badacza kultury lokalnej, lekturę książek poświęconych historii miasta lub miejscowości.  </a:t>
            </a:r>
          </a:p>
          <a:p>
            <a:pPr marL="0" lvl="0" indent="0" algn="just"/>
            <a:r>
              <a:rPr lang="pl-PL" sz="3600" dirty="0" smtClean="0"/>
              <a:t> </a:t>
            </a:r>
            <a:endParaRPr lang="pl-PL" sz="3600" dirty="0"/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3600" b="1" dirty="0" smtClean="0"/>
              <a:t>Zorganizowanie </a:t>
            </a:r>
            <a:r>
              <a:rPr lang="pl-PL" sz="3600" b="1" dirty="0"/>
              <a:t>spotkania ze świadkiem </a:t>
            </a:r>
            <a:r>
              <a:rPr lang="pl-PL" sz="3600" b="1" dirty="0" smtClean="0"/>
              <a:t>historii,</a:t>
            </a:r>
            <a:r>
              <a:rPr lang="pl-PL" sz="3600" dirty="0" smtClean="0"/>
              <a:t> zaproszenie do rozmowy mieszkańców pamiętających </a:t>
            </a:r>
            <a:r>
              <a:rPr lang="pl-PL" sz="3600" dirty="0"/>
              <a:t>okres </a:t>
            </a:r>
            <a:r>
              <a:rPr lang="pl-PL" sz="3600" dirty="0" smtClean="0"/>
              <a:t>przedwojenny, a także </a:t>
            </a:r>
            <a:r>
              <a:rPr lang="pl-PL" sz="3600" dirty="0"/>
              <a:t>II wojnę </a:t>
            </a:r>
            <a:r>
              <a:rPr lang="pl-PL" sz="3600" dirty="0" smtClean="0"/>
              <a:t>światową. Wysłuchanie wspomnień o żydowskich kolegach ze szkoły i znajomych </a:t>
            </a:r>
            <a:br>
              <a:rPr lang="pl-PL" sz="3600" dirty="0" smtClean="0"/>
            </a:br>
            <a:r>
              <a:rPr lang="pl-PL" sz="3600" dirty="0" smtClean="0"/>
              <a:t>z sąsiedztwa. 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0" lvl="0" indent="0" algn="just"/>
            <a:endParaRPr lang="pl-PL" sz="3600" dirty="0" smtClean="0"/>
          </a:p>
        </p:txBody>
      </p:sp>
      <p:sp>
        <p:nvSpPr>
          <p:cNvPr id="9219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239466" y="11683330"/>
            <a:ext cx="9577064" cy="792089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sz="2300" dirty="0" smtClean="0"/>
              <a:t>Akcja Żonkile 2015, Zespół Szkół nr 2 w Golubiu-Dobrzyniu</a:t>
            </a:r>
          </a:p>
        </p:txBody>
      </p:sp>
      <p:pic>
        <p:nvPicPr>
          <p:cNvPr id="4098" name="Picture 2" descr="C:\Users\zmioduszewska\Pictures\ż\Zespół Szkół nr 2 w Golubiu-Dobrzyniu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r="164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21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r="16421"/>
          <a:stretch>
            <a:fillRect/>
          </a:stretch>
        </p:blipFill>
        <p:spPr/>
      </p:pic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320586" y="2538314"/>
            <a:ext cx="13177464" cy="7920880"/>
          </a:xfrm>
        </p:spPr>
        <p:txBody>
          <a:bodyPr>
            <a:normAutofit fontScale="92500"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pl-PL" sz="3600" b="1" dirty="0"/>
              <a:t>Sprzątanie cmentarza żydowskiego, </a:t>
            </a:r>
            <a:r>
              <a:rPr lang="pl-PL" sz="3600" dirty="0"/>
              <a:t>akcji Żonkile może towarzyszyć działanie mające na celu uprzątnięcie </a:t>
            </a:r>
            <a:r>
              <a:rPr lang="pl-PL" sz="3600" dirty="0" smtClean="0"/>
              <a:t>kirkutu znajdującego się na terenie miasta, miejscowości lub w jej okolicach. </a:t>
            </a:r>
            <a:endParaRPr lang="pl-PL" sz="3600" dirty="0"/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l-PL" sz="3600" b="1" dirty="0"/>
              <a:t>Składanie kwiatów w miejscach pamięci, </a:t>
            </a:r>
            <a:r>
              <a:rPr lang="pl-PL" sz="3600" dirty="0"/>
              <a:t>jeśli w okolicy szkoły lub </a:t>
            </a:r>
            <a:r>
              <a:rPr lang="pl-PL" sz="3600" dirty="0" smtClean="0"/>
              <a:t>biblioteki znajdują </a:t>
            </a:r>
            <a:r>
              <a:rPr lang="pl-PL" sz="3600" dirty="0"/>
              <a:t>się miejsca pamięci </a:t>
            </a:r>
            <a:r>
              <a:rPr lang="pl-PL" sz="3600" dirty="0" smtClean="0"/>
              <a:t>Zagłady można w tym miejscu złożyć </a:t>
            </a:r>
            <a:r>
              <a:rPr lang="pl-PL" sz="3600" dirty="0"/>
              <a:t>kwiaty, zapalić </a:t>
            </a:r>
            <a:r>
              <a:rPr lang="pl-PL" sz="3600" dirty="0" smtClean="0"/>
              <a:t>znicz, odwiedzić takie miejsce z uczniami. </a:t>
            </a:r>
            <a:endParaRPr lang="pl-PL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l-PL" sz="3600" dirty="0" smtClean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l-PL" sz="3600" b="1" dirty="0" smtClean="0"/>
              <a:t>Spacer edukacyjny szlakiem historii  lokalnej społeczności żydowskiej, </a:t>
            </a:r>
            <a:r>
              <a:rPr lang="pl-PL" sz="3600" dirty="0" smtClean="0"/>
              <a:t>akcji towarzyszyć może spacer edukacyjny szlakiem historii Żydów w miejscowości. Spacer mogą przygotować uczniowie z pomocą nauczycieli (i bibliotekarzy).  </a:t>
            </a:r>
            <a:endParaRPr lang="pl-PL" sz="3600" dirty="0"/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endParaRPr lang="pl-PL" sz="3600" dirty="0"/>
          </a:p>
          <a:p>
            <a:pPr marL="0" indent="0" eaLnBrk="1" hangingPunct="1">
              <a:defRPr/>
            </a:pPr>
            <a:endParaRPr lang="pl-PL" sz="4400" dirty="0"/>
          </a:p>
          <a:p>
            <a:pPr eaLnBrk="1" hangingPunct="1">
              <a:defRPr/>
            </a:pPr>
            <a:endParaRPr lang="pl-PL" sz="4400" dirty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167458" y="11611322"/>
            <a:ext cx="8424937" cy="864096"/>
          </a:xfrm>
        </p:spPr>
        <p:txBody>
          <a:bodyPr>
            <a:normAutofit/>
          </a:bodyPr>
          <a:lstStyle/>
          <a:p>
            <a:r>
              <a:rPr lang="pl-PL" dirty="0" smtClean="0"/>
              <a:t>Akcja Żonkile 2015, Bielsko-Biała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4643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248578" y="2682331"/>
            <a:ext cx="12961440" cy="10655844"/>
          </a:xfrm>
        </p:spPr>
        <p:txBody>
          <a:bodyPr/>
          <a:lstStyle/>
          <a:p>
            <a:r>
              <a:rPr lang="pl-PL" sz="3600" b="1" dirty="0" smtClean="0"/>
              <a:t>Dokumentacja projektu:</a:t>
            </a:r>
          </a:p>
          <a:p>
            <a:endParaRPr lang="pl-PL" sz="4400" b="1" dirty="0" smtClean="0"/>
          </a:p>
          <a:p>
            <a:pPr algn="just"/>
            <a:r>
              <a:rPr lang="pl-PL" sz="3600" dirty="0" smtClean="0"/>
              <a:t>Ważnym elementem akcji jest dokumentacja projektu. </a:t>
            </a:r>
          </a:p>
          <a:p>
            <a:pPr algn="just"/>
            <a:r>
              <a:rPr lang="pl-PL" sz="3600" dirty="0" smtClean="0"/>
              <a:t>Fotografie i sprawozdania z akcji w szkole lub bibliotece </a:t>
            </a:r>
          </a:p>
          <a:p>
            <a:pPr algn="just"/>
            <a:r>
              <a:rPr lang="pl-PL" sz="3600" dirty="0" smtClean="0"/>
              <a:t>sprawiają, </a:t>
            </a:r>
            <a:r>
              <a:rPr lang="pl-PL" sz="3600" dirty="0"/>
              <a:t>ż</a:t>
            </a:r>
            <a:r>
              <a:rPr lang="pl-PL" sz="3600" dirty="0" smtClean="0"/>
              <a:t>e dowiemy się w jaki sposób obchodzili</a:t>
            </a:r>
          </a:p>
          <a:p>
            <a:pPr algn="just"/>
            <a:r>
              <a:rPr lang="pl-PL" sz="3600" dirty="0" smtClean="0"/>
              <a:t>Państwo</a:t>
            </a:r>
            <a:r>
              <a:rPr lang="pl-PL" sz="3600" dirty="0"/>
              <a:t> </a:t>
            </a:r>
            <a:r>
              <a:rPr lang="pl-PL" sz="3600" dirty="0" smtClean="0"/>
              <a:t>73 rocznicę Powstania w Getcie Warszawskim. </a:t>
            </a:r>
            <a:endParaRPr lang="pl-PL" sz="36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311474" y="11827346"/>
            <a:ext cx="8496943" cy="936104"/>
          </a:xfrm>
        </p:spPr>
        <p:txBody>
          <a:bodyPr>
            <a:noAutofit/>
          </a:bodyPr>
          <a:lstStyle/>
          <a:p>
            <a:r>
              <a:rPr lang="pl-PL" sz="2400" dirty="0" smtClean="0"/>
              <a:t>Akcja Żonkile 2015, </a:t>
            </a:r>
            <a:r>
              <a:rPr lang="pl-PL" sz="2400" dirty="0">
                <a:ea typeface="Times New Roman"/>
                <a:cs typeface="Calibri"/>
              </a:rPr>
              <a:t>Liceum Ogólnokształcące </a:t>
            </a:r>
            <a:r>
              <a:rPr lang="pl-PL" sz="2400" dirty="0" smtClean="0">
                <a:ea typeface="Times New Roman"/>
                <a:cs typeface="Calibri"/>
              </a:rPr>
              <a:t>       im</a:t>
            </a:r>
            <a:r>
              <a:rPr lang="pl-PL" sz="2400" dirty="0">
                <a:ea typeface="Times New Roman"/>
                <a:cs typeface="Calibri"/>
              </a:rPr>
              <a:t>. Tadeusza Kościuszki w Gostyninie</a:t>
            </a:r>
            <a:endParaRPr lang="pl-PL" sz="2400" dirty="0"/>
          </a:p>
        </p:txBody>
      </p:sp>
      <p:pic>
        <p:nvPicPr>
          <p:cNvPr id="3076" name="Picture 4" descr="G:\Grant\Komponent 2 - sprawy bieżące\2015\Projekty\Żonkile 2015\SZKOŁY SPOZA WARSZAWY\SPRAWOZDANIE\Liceum Ogólnokształcące im. Tadeusza Kościuszki w Gostyninie\DSC_0080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0" r="2166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236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752634" y="2826347"/>
            <a:ext cx="11305256" cy="8640960"/>
          </a:xfrm>
        </p:spPr>
        <p:txBody>
          <a:bodyPr/>
          <a:lstStyle/>
          <a:p>
            <a:pPr algn="just"/>
            <a:r>
              <a:rPr lang="pl-PL" dirty="0"/>
              <a:t> </a:t>
            </a:r>
            <a:endParaRPr lang="pl-PL" dirty="0" smtClean="0"/>
          </a:p>
          <a:p>
            <a:pPr algn="just"/>
            <a:endParaRPr lang="pl-PL" dirty="0"/>
          </a:p>
          <a:p>
            <a:pPr algn="ctr"/>
            <a:r>
              <a:rPr lang="pl-PL" sz="3600" dirty="0" smtClean="0"/>
              <a:t>Jeśli </a:t>
            </a:r>
            <a:r>
              <a:rPr lang="pl-PL" sz="3600" dirty="0"/>
              <a:t>mają Państwo </a:t>
            </a:r>
            <a:r>
              <a:rPr lang="pl-PL" sz="3600" dirty="0" smtClean="0"/>
              <a:t>pytania lub dodatkowy </a:t>
            </a:r>
            <a:r>
              <a:rPr lang="pl-PL" sz="3600" b="1" dirty="0" smtClean="0"/>
              <a:t>pomysł </a:t>
            </a:r>
          </a:p>
          <a:p>
            <a:pPr algn="ctr"/>
            <a:r>
              <a:rPr lang="pl-PL" sz="3600" dirty="0" smtClean="0"/>
              <a:t>na</a:t>
            </a:r>
            <a:r>
              <a:rPr lang="pl-PL" sz="3600" b="1" dirty="0" smtClean="0"/>
              <a:t> </a:t>
            </a:r>
            <a:r>
              <a:rPr lang="pl-PL" sz="3600" dirty="0" smtClean="0"/>
              <a:t>realizację akcji Żonkile, który chcieliby Państwo</a:t>
            </a:r>
          </a:p>
          <a:p>
            <a:pPr algn="ctr"/>
            <a:r>
              <a:rPr lang="pl-PL" sz="3600" b="1" dirty="0" smtClean="0"/>
              <a:t>skonsultować </a:t>
            </a:r>
            <a:r>
              <a:rPr lang="pl-PL" sz="3600" b="1" dirty="0"/>
              <a:t>z koordynatorami </a:t>
            </a:r>
            <a:r>
              <a:rPr lang="pl-PL" sz="3600" b="1" dirty="0" smtClean="0"/>
              <a:t>akcji</a:t>
            </a:r>
            <a:r>
              <a:rPr lang="pl-PL" sz="3600" dirty="0" smtClean="0"/>
              <a:t>,      prosimy o kontakt:</a:t>
            </a:r>
          </a:p>
          <a:p>
            <a:pPr algn="ctr"/>
            <a:endParaRPr lang="pl-PL" dirty="0"/>
          </a:p>
          <a:p>
            <a:pPr algn="ctr"/>
            <a:r>
              <a:rPr lang="pl-PL" b="1" dirty="0" smtClean="0"/>
              <a:t>zonkile@polin.pl </a:t>
            </a:r>
          </a:p>
          <a:p>
            <a:pPr algn="ctr"/>
            <a:r>
              <a:rPr lang="pl-PL" sz="4400" b="1" dirty="0">
                <a:ea typeface="Calibri"/>
                <a:cs typeface="Times New Roman"/>
              </a:rPr>
              <a:t>kom. +48 501 950 551</a:t>
            </a:r>
            <a:endParaRPr lang="pl-PL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311474" y="11611322"/>
            <a:ext cx="9505056" cy="1224136"/>
          </a:xfrm>
        </p:spPr>
        <p:txBody>
          <a:bodyPr>
            <a:normAutofit/>
          </a:bodyPr>
          <a:lstStyle/>
          <a:p>
            <a:r>
              <a:rPr lang="pl-PL" dirty="0" smtClean="0"/>
              <a:t>Akcja Żonkile 2015, </a:t>
            </a:r>
            <a:r>
              <a:rPr lang="pl-PL" dirty="0"/>
              <a:t>Gimnazjum im. Kardynała Stefana Wyszyńskiego, </a:t>
            </a:r>
            <a:r>
              <a:rPr lang="pl-PL" dirty="0" smtClean="0"/>
              <a:t>Wiskitki</a:t>
            </a:r>
            <a:endParaRPr lang="pl-PL" dirty="0"/>
          </a:p>
        </p:txBody>
      </p:sp>
      <p:pic>
        <p:nvPicPr>
          <p:cNvPr id="2051" name="Picture 3" descr="G:\Grant\Komponent 2 - sprawy bieżące\2015\Projekty\Żonkile 2015\SZKOŁY SPOZA WARSZAWY\SPRAWOZDANIE\Gimnazjum im. Kardynała Wyszyńskiego w Wistkitkach\DSC09813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013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58"/>
          <p:cNvSpPr>
            <a:spLocks noChangeShapeType="1"/>
          </p:cNvSpPr>
          <p:nvPr/>
        </p:nvSpPr>
        <p:spPr bwMode="auto">
          <a:xfrm>
            <a:off x="1319213" y="3906838"/>
            <a:ext cx="0" cy="1931987"/>
          </a:xfrm>
          <a:prstGeom prst="line">
            <a:avLst/>
          </a:prstGeom>
          <a:noFill/>
          <a:ln w="508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defTabSz="2177278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92238" y="3617913"/>
            <a:ext cx="21817012" cy="1512887"/>
          </a:xfrm>
        </p:spPr>
        <p:txBody>
          <a:bodyPr rtlCol="0"/>
          <a:lstStyle/>
          <a:p>
            <a:pPr defTabSz="2177278" eaLnBrk="1" fontAlgn="auto" hangingPunct="1">
              <a:spcAft>
                <a:spcPts val="0"/>
              </a:spcAft>
              <a:defRPr/>
            </a:pPr>
            <a:r>
              <a:rPr lang="pl-PL" dirty="0" smtClean="0"/>
              <a:t>TYTUŁ PREZENTACJI</a:t>
            </a:r>
            <a:endParaRPr lang="pl-PL" sz="2000" dirty="0">
              <a:ea typeface="+mn-ea"/>
            </a:endParaRPr>
          </a:p>
        </p:txBody>
      </p:sp>
      <p:sp>
        <p:nvSpPr>
          <p:cNvPr id="21508" name="Podtytuł 2"/>
          <p:cNvSpPr>
            <a:spLocks noGrp="1"/>
          </p:cNvSpPr>
          <p:nvPr>
            <p:ph type="subTitle" idx="1"/>
          </p:nvPr>
        </p:nvSpPr>
        <p:spPr>
          <a:xfrm>
            <a:off x="1392238" y="4986338"/>
            <a:ext cx="10801350" cy="720725"/>
          </a:xfrm>
        </p:spPr>
        <p:txBody>
          <a:bodyPr/>
          <a:lstStyle/>
          <a:p>
            <a:pPr eaLnBrk="1" hangingPunct="1"/>
            <a:r>
              <a:rPr lang="pl-PL" smtClean="0">
                <a:solidFill>
                  <a:srgbClr val="7F7F7F"/>
                </a:solidFill>
              </a:rPr>
              <a:t>PODTYTUŁ PREZENTACJI </a:t>
            </a:r>
            <a:endParaRPr lang="pl-PL" sz="2000" smtClean="0">
              <a:solidFill>
                <a:srgbClr val="7F7F7F"/>
              </a:solidFill>
            </a:endParaRPr>
          </a:p>
        </p:txBody>
      </p:sp>
      <p:sp>
        <p:nvSpPr>
          <p:cNvPr id="18437" name="Podtytuł 2"/>
          <p:cNvSpPr txBox="1">
            <a:spLocks/>
          </p:cNvSpPr>
          <p:nvPr/>
        </p:nvSpPr>
        <p:spPr bwMode="auto">
          <a:xfrm>
            <a:off x="600075" y="8370888"/>
            <a:ext cx="157686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728" tIns="108864" rIns="217728" bIns="108864"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pl-PL" sz="3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TU MOŻNA WKLEIĆ ADEKWATNE ZDJĘCIE ROZMIARU:  2562 PIKSELI/1288 PIKSELI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24385588" cy="137175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177278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8439" name="Obraz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24372888" cy="137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3119786" y="5418634"/>
            <a:ext cx="184340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8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 zobaczenia 19 kwietnia!</a:t>
            </a:r>
            <a:endParaRPr lang="pl-PL" sz="8800" b="1" dirty="0">
              <a:solidFill>
                <a:schemeClr val="tx1">
                  <a:lumMod val="75000"/>
                  <a:lumOff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16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tekstu 3"/>
          <p:cNvSpPr>
            <a:spLocks noGrp="1"/>
          </p:cNvSpPr>
          <p:nvPr>
            <p:ph type="body" sz="quarter" idx="25"/>
          </p:nvPr>
        </p:nvSpPr>
        <p:spPr>
          <a:xfrm>
            <a:off x="16297275" y="11899900"/>
            <a:ext cx="7561263" cy="122396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8" b="8578"/>
          <a:stretch>
            <a:fillRect/>
          </a:stretch>
        </p:blipFill>
        <p:spPr>
          <a:xfrm>
            <a:off x="-48566" y="1944216"/>
            <a:ext cx="24534963" cy="11827346"/>
          </a:xfrm>
        </p:spPr>
      </p:pic>
    </p:spTree>
    <p:extLst>
      <p:ext uri="{BB962C8B-B14F-4D97-AF65-F5344CB8AC3E}">
        <p14:creationId xmlns:p14="http://schemas.microsoft.com/office/powerpoint/2010/main" val="77033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536610" y="5202609"/>
            <a:ext cx="13609265" cy="7632849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</a:pPr>
            <a:endParaRPr lang="pl-PL" sz="4000" dirty="0" smtClean="0"/>
          </a:p>
          <a:p>
            <a:pPr eaLnBrk="1" hangingPunct="1"/>
            <a:endParaRPr lang="pl-PL" sz="800" dirty="0" smtClean="0"/>
          </a:p>
          <a:p>
            <a:pPr eaLnBrk="1" hangingPunct="1">
              <a:buFont typeface="Arial" charset="0"/>
              <a:buChar char="•"/>
            </a:pPr>
            <a:r>
              <a:rPr lang="pl-PL" sz="3600" b="1" dirty="0" smtClean="0"/>
              <a:t>Organizacja akcji informacyjnej w szkole lub bibliotece     </a:t>
            </a:r>
          </a:p>
          <a:p>
            <a:pPr marL="0" indent="0" eaLnBrk="1" hangingPunct="1"/>
            <a:endParaRPr lang="pl-PL" sz="3600" b="1" dirty="0" smtClean="0"/>
          </a:p>
          <a:p>
            <a:pPr eaLnBrk="1" hangingPunct="1">
              <a:buFont typeface="Arial" charset="0"/>
              <a:buChar char="•"/>
            </a:pPr>
            <a:r>
              <a:rPr lang="pl-PL" sz="3600" b="1" dirty="0" smtClean="0"/>
              <a:t>Rozdawanie żonkili w szkole lub bibliotece </a:t>
            </a:r>
          </a:p>
          <a:p>
            <a:pPr marL="0" indent="0" eaLnBrk="1" hangingPunct="1"/>
            <a:endParaRPr lang="pl-PL" sz="3600" b="1" dirty="0" smtClean="0"/>
          </a:p>
          <a:p>
            <a:pPr eaLnBrk="1" hangingPunct="1">
              <a:buFont typeface="Arial" charset="0"/>
              <a:buChar char="•"/>
            </a:pPr>
            <a:r>
              <a:rPr lang="pl-PL" sz="3600" b="1" dirty="0" smtClean="0"/>
              <a:t>Wyjście z akcją Żonkile poza szkołę, </a:t>
            </a:r>
            <a:r>
              <a:rPr lang="pl-PL" sz="3600" b="1" dirty="0"/>
              <a:t> </a:t>
            </a:r>
            <a:r>
              <a:rPr lang="pl-PL" sz="3600" b="1" dirty="0" smtClean="0"/>
              <a:t>poza bibliotekę  </a:t>
            </a:r>
          </a:p>
          <a:p>
            <a:pPr marL="0" indent="0" eaLnBrk="1" hangingPunct="1"/>
            <a:endParaRPr lang="pl-PL" sz="3600" b="1" dirty="0" smtClean="0"/>
          </a:p>
          <a:p>
            <a:pPr eaLnBrk="1" hangingPunct="1">
              <a:buFont typeface="Arial" charset="0"/>
              <a:buChar char="•"/>
            </a:pPr>
            <a:r>
              <a:rPr lang="pl-PL" sz="3600" b="1" dirty="0"/>
              <a:t>U</a:t>
            </a:r>
            <a:r>
              <a:rPr lang="pl-PL" sz="3600" b="1" dirty="0" smtClean="0"/>
              <a:t>pamiętnienie historii lokalnej społeczności żydowskiej   </a:t>
            </a:r>
          </a:p>
          <a:p>
            <a:pPr eaLnBrk="1" hangingPunct="1">
              <a:buFont typeface="Arial" charset="0"/>
              <a:buChar char="•"/>
            </a:pPr>
            <a:endParaRPr lang="pl-PL" sz="3600" b="1" dirty="0" smtClean="0"/>
          </a:p>
          <a:p>
            <a:pPr eaLnBrk="1" hangingPunct="1">
              <a:buFont typeface="Arial" charset="0"/>
              <a:buChar char="•"/>
            </a:pPr>
            <a:r>
              <a:rPr lang="pl-PL" sz="3600" b="1" dirty="0" smtClean="0"/>
              <a:t>Dokumentacja projektu </a:t>
            </a:r>
          </a:p>
          <a:p>
            <a:pPr eaLnBrk="1" hangingPunct="1"/>
            <a:endParaRPr lang="pl-PL" sz="800" dirty="0" smtClean="0"/>
          </a:p>
        </p:txBody>
      </p:sp>
      <p:sp>
        <p:nvSpPr>
          <p:cNvPr id="8195" name="Symbol zastępczy tekstu 4"/>
          <p:cNvSpPr>
            <a:spLocks noGrp="1"/>
          </p:cNvSpPr>
          <p:nvPr>
            <p:ph type="body" sz="quarter" idx="17"/>
          </p:nvPr>
        </p:nvSpPr>
        <p:spPr>
          <a:xfrm>
            <a:off x="10608618" y="2393950"/>
            <a:ext cx="13105456" cy="3024684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0"/>
              </a:spcBef>
              <a:defRPr/>
            </a:pPr>
            <a:r>
              <a:rPr lang="cs-CZ" sz="4400" dirty="0"/>
              <a:t>P</a:t>
            </a:r>
            <a:r>
              <a:rPr lang="cs-CZ" sz="4400" dirty="0" smtClean="0"/>
              <a:t>rzykłady dobrych praktyk, sprawdzonych pomysłów na realizację akcji </a:t>
            </a:r>
            <a:r>
              <a:rPr lang="cs-CZ" dirty="0" smtClean="0"/>
              <a:t>Żonkile</a:t>
            </a:r>
            <a:r>
              <a:rPr lang="cs-CZ" sz="4400" dirty="0"/>
              <a:t> 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/>
              <a:t>w szkole lub bibliotece. 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cs-CZ" sz="4400" dirty="0" smtClean="0"/>
          </a:p>
        </p:txBody>
      </p:sp>
      <p:pic>
        <p:nvPicPr>
          <p:cNvPr id="18" name="Symbol zastępczy obrazu 1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5" b="11025"/>
          <a:stretch>
            <a:fillRect/>
          </a:stretch>
        </p:blipFill>
        <p:spPr/>
      </p:pic>
      <p:pic>
        <p:nvPicPr>
          <p:cNvPr id="30" name="Symbol zastępczy obrazu 29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11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0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680626" y="2394298"/>
            <a:ext cx="13033448" cy="950505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l-PL" sz="4400" b="1" dirty="0" smtClean="0"/>
              <a:t>Organizacja akcji informacyjnej w szkole lub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l-PL" sz="4400" b="1" dirty="0" smtClean="0"/>
              <a:t>bibliotece: </a:t>
            </a:r>
          </a:p>
          <a:p>
            <a:pPr marL="0" indent="0" algn="just" eaLnBrk="1" hangingPunct="1">
              <a:defRPr/>
            </a:pPr>
            <a:endParaRPr lang="pl-PL" sz="3600" dirty="0" smtClean="0"/>
          </a:p>
          <a:p>
            <a:pPr marL="0" indent="0" algn="just" eaLnBrk="1" hangingPunct="1">
              <a:defRPr/>
            </a:pPr>
            <a:r>
              <a:rPr lang="pl-PL" sz="3600" dirty="0" smtClean="0"/>
              <a:t>Przygotowanie uczniów (lub dorosłych) do akcji Żonkile, która upamiętnia 73 rocznicę Powstania w Getcie Warszawskim. </a:t>
            </a:r>
          </a:p>
          <a:p>
            <a:pPr marL="0" indent="0" algn="just" eaLnBrk="1" hangingPunct="1">
              <a:defRPr/>
            </a:pPr>
            <a:endParaRPr lang="pl-PL" sz="3600" b="1" dirty="0" smtClean="0"/>
          </a:p>
          <a:p>
            <a:pPr marL="0" indent="0" algn="just" eaLnBrk="1" hangingPunct="1">
              <a:defRPr/>
            </a:pPr>
            <a:r>
              <a:rPr lang="pl-PL" sz="3600" b="1" dirty="0" smtClean="0"/>
              <a:t>Przeprowadzenie warsztatów</a:t>
            </a:r>
            <a:r>
              <a:rPr lang="pl-PL" sz="3600" dirty="0" smtClean="0"/>
              <a:t> według wyboru ćwiczeń obejmujących tematycznie trzy obszary: Bohaterowie- Dylematy - Pamięć. Ćwiczenia skierowane są do młodzieży gimnazjalnej i ponadgimnazjalnej (z wariantem ćwiczeń dla dorosłych). Osobny scenariusz przygotowany zostały dla szkół podstawowych. Ćwiczenia zostaną nadesłane newsletterem    8 kwietnia.  </a:t>
            </a:r>
          </a:p>
          <a:p>
            <a:pPr eaLnBrk="1" hangingPunct="1">
              <a:lnSpc>
                <a:spcPct val="80000"/>
              </a:lnSpc>
              <a:defRPr/>
            </a:pPr>
            <a:endParaRPr lang="pl-PL" sz="3600" dirty="0" smtClean="0"/>
          </a:p>
        </p:txBody>
      </p:sp>
      <p:sp>
        <p:nvSpPr>
          <p:cNvPr id="6147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382588" y="10458450"/>
            <a:ext cx="7345362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pl-PL" sz="2300" smtClean="0"/>
              <a:t>Plan wystawy głównej muzeum</a:t>
            </a:r>
          </a:p>
        </p:txBody>
      </p:sp>
      <p:sp>
        <p:nvSpPr>
          <p:cNvPr id="6149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1" y="11755338"/>
            <a:ext cx="7368257" cy="7920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l-PL" sz="2300" dirty="0" smtClean="0"/>
              <a:t> </a:t>
            </a:r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>
            <a:fillRect/>
          </a:stretch>
        </p:blipFill>
        <p:spPr/>
      </p:pic>
      <p:sp>
        <p:nvSpPr>
          <p:cNvPr id="10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167459" y="11755338"/>
            <a:ext cx="8208911" cy="792088"/>
          </a:xfrm>
        </p:spPr>
        <p:txBody>
          <a:bodyPr>
            <a:normAutofit fontScale="92500"/>
          </a:bodyPr>
          <a:lstStyle/>
          <a:p>
            <a:r>
              <a:rPr lang="pl-PL" sz="2800" dirty="0"/>
              <a:t>Akcja Żonkile 2015, Gimnazjum nr 2 w Sanoku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7807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815530" y="2394298"/>
            <a:ext cx="9289032" cy="9793088"/>
          </a:xfrm>
        </p:spPr>
        <p:txBody>
          <a:bodyPr>
            <a:normAutofit/>
          </a:bodyPr>
          <a:lstStyle/>
          <a:p>
            <a:pPr marL="0" indent="0" algn="just" eaLnBrk="1" hangingPunct="1">
              <a:defRPr/>
            </a:pPr>
            <a:endParaRPr lang="pl-PL" sz="3600" dirty="0" smtClean="0"/>
          </a:p>
          <a:p>
            <a:pPr marL="0" indent="0" algn="ctr" eaLnBrk="1" hangingPunct="1">
              <a:defRPr/>
            </a:pPr>
            <a:r>
              <a:rPr lang="pl-PL" sz="3600" b="1" dirty="0"/>
              <a:t>WYDARZENIE </a:t>
            </a:r>
            <a:r>
              <a:rPr lang="pl-PL" sz="3600" b="1" dirty="0" smtClean="0"/>
              <a:t>SPECJALNE</a:t>
            </a:r>
          </a:p>
          <a:p>
            <a:pPr marL="0" indent="0" algn="ctr" eaLnBrk="1" hangingPunct="1">
              <a:defRPr/>
            </a:pPr>
            <a:endParaRPr lang="pl-PL" sz="3600" b="1" dirty="0"/>
          </a:p>
          <a:p>
            <a:pPr marL="0" indent="0" algn="ctr" eaLnBrk="1" hangingPunct="1">
              <a:defRPr/>
            </a:pPr>
            <a:r>
              <a:rPr lang="pl-PL" sz="3600" b="1" dirty="0" smtClean="0"/>
              <a:t>19 </a:t>
            </a:r>
            <a:r>
              <a:rPr lang="pl-PL" sz="3600" b="1" dirty="0"/>
              <a:t>kwietnia godz. </a:t>
            </a:r>
            <a:r>
              <a:rPr lang="pl-PL" sz="3600" b="1" dirty="0" smtClean="0"/>
              <a:t>12.30</a:t>
            </a:r>
          </a:p>
          <a:p>
            <a:pPr marL="0" indent="0" algn="ctr" eaLnBrk="1" hangingPunct="1">
              <a:defRPr/>
            </a:pPr>
            <a:endParaRPr lang="pl-PL" sz="3600" b="1" dirty="0"/>
          </a:p>
          <a:p>
            <a:pPr marL="0" indent="0" algn="ctr" eaLnBrk="1" hangingPunct="1">
              <a:defRPr/>
            </a:pPr>
            <a:r>
              <a:rPr lang="pl-PL" sz="3600" b="1" dirty="0"/>
              <a:t>p</a:t>
            </a:r>
            <a:r>
              <a:rPr lang="pl-PL" sz="3600" b="1" dirty="0" smtClean="0"/>
              <a:t>okazu filmu </a:t>
            </a:r>
            <a:r>
              <a:rPr lang="pl-PL" sz="3600" b="1" dirty="0"/>
              <a:t>o Powstaniu w Getcie </a:t>
            </a:r>
            <a:r>
              <a:rPr lang="pl-PL" sz="3600" b="1" dirty="0" smtClean="0"/>
              <a:t>Warszawskim </a:t>
            </a:r>
          </a:p>
          <a:p>
            <a:pPr marL="0" indent="0" algn="just" eaLnBrk="1" hangingPunct="1">
              <a:defRPr/>
            </a:pPr>
            <a:endParaRPr lang="pl-PL" sz="3600" dirty="0"/>
          </a:p>
          <a:p>
            <a:pPr marL="0" indent="0" algn="just" eaLnBrk="1" hangingPunct="1">
              <a:defRPr/>
            </a:pPr>
            <a:r>
              <a:rPr lang="pl-PL" sz="3600" dirty="0" smtClean="0"/>
              <a:t>w szkołach, w bibliotekach i domach kultury. Film będzie umieszczony </a:t>
            </a:r>
            <a:r>
              <a:rPr lang="pl-PL" sz="3600" dirty="0"/>
              <a:t>na stronie Muzeum Historii Żydów Polskich </a:t>
            </a:r>
            <a:r>
              <a:rPr lang="pl-PL" sz="3600" dirty="0" smtClean="0"/>
              <a:t>POLIN</a:t>
            </a:r>
          </a:p>
          <a:p>
            <a:pPr marL="0" indent="0" algn="just" eaLnBrk="1" hangingPunct="1">
              <a:defRPr/>
            </a:pPr>
            <a:r>
              <a:rPr lang="pl-PL" sz="3600" dirty="0" smtClean="0">
                <a:hlinkClick r:id="rId3"/>
              </a:rPr>
              <a:t>www.polin.pl</a:t>
            </a:r>
            <a:endParaRPr lang="pl-PL" sz="3600" dirty="0" smtClean="0"/>
          </a:p>
          <a:p>
            <a:pPr marL="0" indent="0" algn="just" eaLnBrk="1" hangingPunct="1">
              <a:defRPr/>
            </a:pPr>
            <a:r>
              <a:rPr lang="pl-PL" sz="3600" dirty="0" smtClean="0"/>
              <a:t>Film </a:t>
            </a:r>
            <a:r>
              <a:rPr lang="pl-PL" sz="3600" dirty="0"/>
              <a:t>będzie można odtworzyć wielokrotnie, także po 19 kwietnia. </a:t>
            </a:r>
            <a:endParaRPr lang="cs-CZ" sz="3600" dirty="0"/>
          </a:p>
          <a:p>
            <a:pPr algn="just" eaLnBrk="1" hangingPunct="1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pl-PL" sz="3700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pl-PL" sz="4000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cs-CZ" sz="800" dirty="0"/>
          </a:p>
          <a:p>
            <a:pPr eaLnBrk="1" hangingPunct="1">
              <a:defRPr/>
            </a:pPr>
            <a:endParaRPr lang="pl-PL" sz="800" dirty="0"/>
          </a:p>
          <a:p>
            <a:pPr eaLnBrk="1" hangingPunct="1">
              <a:buFont typeface="Arial" charset="0"/>
              <a:buChar char="•"/>
              <a:defRPr/>
            </a:pPr>
            <a:endParaRPr lang="pl-PL" sz="3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pl-PL" sz="3600" dirty="0" smtClean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076" y="1962250"/>
            <a:ext cx="10076688" cy="555792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88" y="8160861"/>
            <a:ext cx="10058400" cy="561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51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176570" y="2682331"/>
            <a:ext cx="13609512" cy="9505055"/>
          </a:xfrm>
        </p:spPr>
        <p:txBody>
          <a:bodyPr>
            <a:normAutofit lnSpcReduction="10000"/>
          </a:bodyPr>
          <a:lstStyle/>
          <a:p>
            <a:pPr lvl="0" algn="just">
              <a:buFont typeface="Arial" charset="0"/>
              <a:buChar char="•"/>
              <a:defRPr/>
            </a:pPr>
            <a:r>
              <a:rPr lang="pl-PL" sz="3500" b="1" dirty="0"/>
              <a:t>Przygotowanie gazetki szkolnej </a:t>
            </a:r>
            <a:r>
              <a:rPr lang="pl-PL" sz="3500" b="1" dirty="0" smtClean="0"/>
              <a:t>lub </a:t>
            </a:r>
            <a:r>
              <a:rPr lang="pl-PL" sz="3500" b="1" dirty="0"/>
              <a:t>gazetki naściennej</a:t>
            </a:r>
            <a:r>
              <a:rPr lang="pl-PL" sz="3500" dirty="0"/>
              <a:t>. </a:t>
            </a:r>
            <a:r>
              <a:rPr lang="pl-PL" sz="3500" dirty="0" smtClean="0"/>
              <a:t/>
            </a:r>
            <a:br>
              <a:rPr lang="pl-PL" sz="3500" dirty="0" smtClean="0"/>
            </a:br>
            <a:r>
              <a:rPr lang="pl-PL" sz="3500" dirty="0" smtClean="0"/>
              <a:t>W </a:t>
            </a:r>
            <a:r>
              <a:rPr lang="pl-PL" sz="3500" dirty="0"/>
              <a:t>gazetce mogą się znaleźć: </a:t>
            </a:r>
            <a:r>
              <a:rPr lang="pl-PL" sz="3500" dirty="0" smtClean="0"/>
              <a:t>informacje dotyczące getta warszawskiego, informacje </a:t>
            </a:r>
            <a:r>
              <a:rPr lang="pl-PL" sz="3500" dirty="0"/>
              <a:t>dotyczące </a:t>
            </a:r>
            <a:r>
              <a:rPr lang="pl-PL" sz="3500" dirty="0" smtClean="0"/>
              <a:t>Powstania w Getcie Warszawskim, biogramy bohaterek i bohaterów, </a:t>
            </a:r>
            <a:r>
              <a:rPr lang="pl-PL" sz="3500" dirty="0"/>
              <a:t>wspomnienia z getta warszawskiego.  </a:t>
            </a:r>
            <a:r>
              <a:rPr lang="pl-PL" sz="3500" dirty="0" smtClean="0"/>
              <a:t>Ilustracjami do umieszczanych tekstów mogą stać się prace uczniów (rysunki, plakaty, fotografie). Nie wykorzystujemy archiwalnych zdjęć, które wykonane zostały przez oprawców. </a:t>
            </a:r>
          </a:p>
          <a:p>
            <a:pPr marL="0" lvl="0" indent="0" algn="just" eaLnBrk="1" hangingPunct="1">
              <a:defRPr/>
            </a:pPr>
            <a:endParaRPr lang="pl-PL" sz="3500" dirty="0" smtClean="0"/>
          </a:p>
          <a:p>
            <a:pPr lvl="0" algn="just" eaLnBrk="1" hangingPunct="1">
              <a:buFont typeface="Arial" charset="0"/>
              <a:buChar char="•"/>
              <a:defRPr/>
            </a:pPr>
            <a:r>
              <a:rPr lang="pl-PL" sz="3500" b="1" dirty="0" smtClean="0"/>
              <a:t>Przygotowanie ulotki </a:t>
            </a:r>
            <a:r>
              <a:rPr lang="pl-PL" sz="3500" dirty="0" smtClean="0"/>
              <a:t>z dodatkowymi informacjami             związanymi z 73 rocznicą Powstania w Getcie Warszawskim. </a:t>
            </a:r>
            <a:r>
              <a:rPr lang="pl-PL" sz="3500" b="1" dirty="0" smtClean="0"/>
              <a:t>Umieszczenie informacji o akcji na stronie internetowej szkoły lub biblioteki. </a:t>
            </a:r>
          </a:p>
          <a:p>
            <a:pPr marL="0" lvl="0" indent="0" algn="just" eaLnBrk="1" hangingPunct="1">
              <a:defRPr/>
            </a:pPr>
            <a:endParaRPr lang="pl-PL" sz="3500" u="sng" dirty="0"/>
          </a:p>
          <a:p>
            <a:pPr lvl="0" algn="just">
              <a:buFont typeface="Arial" charset="0"/>
              <a:buChar char="•"/>
              <a:defRPr/>
            </a:pPr>
            <a:r>
              <a:rPr lang="pl-PL" sz="3500" b="1" dirty="0" smtClean="0"/>
              <a:t>Zachęcanie </a:t>
            </a:r>
            <a:r>
              <a:rPr lang="pl-PL" sz="3500" b="1" dirty="0"/>
              <a:t>do lektury książek związanych z </a:t>
            </a:r>
            <a:r>
              <a:rPr lang="pl-PL" sz="3500" b="1" dirty="0" smtClean="0"/>
              <a:t>rocznicą powstania</a:t>
            </a:r>
            <a:r>
              <a:rPr lang="pl-PL" sz="3500" dirty="0" smtClean="0"/>
              <a:t>. </a:t>
            </a:r>
            <a:r>
              <a:rPr lang="pl-PL" sz="3500" dirty="0"/>
              <a:t>Prezentacja książek w szkolnej (lub publicznej)  bibliotece (książki Hanny Krall, </a:t>
            </a:r>
            <a:r>
              <a:rPr lang="pl-PL" sz="3500" dirty="0" smtClean="0"/>
              <a:t>wspomnienia, relacje świadków oraz </a:t>
            </a:r>
            <a:r>
              <a:rPr lang="pl-PL" sz="3500" dirty="0"/>
              <a:t>opracowania </a:t>
            </a:r>
            <a:r>
              <a:rPr lang="pl-PL" sz="3500" dirty="0" smtClean="0"/>
              <a:t>historyczne dotyczące </a:t>
            </a:r>
            <a:r>
              <a:rPr lang="pl-PL" sz="3500" dirty="0"/>
              <a:t>getta warszawskiego). 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0" y="11899354"/>
            <a:ext cx="8880425" cy="864096"/>
          </a:xfrm>
        </p:spPr>
        <p:txBody>
          <a:bodyPr>
            <a:normAutofit/>
          </a:bodyPr>
          <a:lstStyle/>
          <a:p>
            <a:r>
              <a:rPr lang="pl-PL" dirty="0" smtClean="0"/>
              <a:t> Akcja Żonkile 2015, Gimnazjum nr 2 w Słupsku</a:t>
            </a:r>
            <a:endParaRPr lang="pl-PL" dirty="0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9" b="22149"/>
          <a:stretch>
            <a:fillRect/>
          </a:stretch>
        </p:blipFill>
        <p:spPr>
          <a:xfrm>
            <a:off x="311474" y="2610322"/>
            <a:ext cx="9433048" cy="9360941"/>
          </a:xfrm>
        </p:spPr>
      </p:pic>
    </p:spTree>
    <p:extLst>
      <p:ext uri="{BB962C8B-B14F-4D97-AF65-F5344CB8AC3E}">
        <p14:creationId xmlns:p14="http://schemas.microsoft.com/office/powerpoint/2010/main" val="1065263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248578" y="-990078"/>
            <a:ext cx="13681520" cy="13033448"/>
          </a:xfrm>
        </p:spPr>
        <p:txBody>
          <a:bodyPr>
            <a:normAutofit lnSpcReduction="10000"/>
          </a:bodyPr>
          <a:lstStyle/>
          <a:p>
            <a:pPr lvl="0" algn="just" eaLnBrk="1" hangingPunct="1">
              <a:buFont typeface="Arial" charset="0"/>
              <a:buChar char="•"/>
              <a:defRPr/>
            </a:pPr>
            <a:endParaRPr lang="pl-PL" sz="4000" dirty="0"/>
          </a:p>
          <a:p>
            <a:pPr lvl="0" algn="just" eaLnBrk="1" hangingPunct="1">
              <a:buFont typeface="Arial" charset="0"/>
              <a:buChar char="•"/>
              <a:defRPr/>
            </a:pPr>
            <a:endParaRPr lang="pl-PL" sz="4000" dirty="0" smtClean="0"/>
          </a:p>
          <a:p>
            <a:pPr marL="0" lvl="0" indent="0" algn="just" eaLnBrk="1" hangingPunct="1">
              <a:defRPr/>
            </a:pPr>
            <a:endParaRPr lang="pl-PL" sz="4000" dirty="0" smtClean="0"/>
          </a:p>
          <a:p>
            <a:pPr marL="0" lvl="0" indent="0" algn="just" eaLnBrk="1" hangingPunct="1">
              <a:defRPr/>
            </a:pPr>
            <a:endParaRPr lang="pl-PL" sz="4000" dirty="0"/>
          </a:p>
          <a:p>
            <a:pPr marL="0" lvl="0" indent="0" algn="just" eaLnBrk="1" hangingPunct="1">
              <a:defRPr/>
            </a:pPr>
            <a:endParaRPr lang="pl-PL" sz="4000" dirty="0"/>
          </a:p>
          <a:p>
            <a:pPr lvl="0" algn="just" eaLnBrk="1" hangingPunct="1">
              <a:buFont typeface="Arial" charset="0"/>
              <a:buChar char="•"/>
              <a:defRPr/>
            </a:pPr>
            <a:endParaRPr lang="pl-PL" sz="3600" dirty="0" smtClean="0"/>
          </a:p>
          <a:p>
            <a:pPr lvl="0" algn="just" eaLnBrk="1" hangingPunct="1">
              <a:buFont typeface="Arial" charset="0"/>
              <a:buChar char="•"/>
              <a:defRPr/>
            </a:pPr>
            <a:r>
              <a:rPr lang="pl-PL" sz="3600" b="1" dirty="0" smtClean="0"/>
              <a:t>Działanie artystyczne </a:t>
            </a:r>
            <a:r>
              <a:rPr lang="pl-PL" sz="3600" dirty="0" smtClean="0"/>
              <a:t>związane z akcją. Wykonanie prac artystycznych związanych z żonkilami – symbolem powstania (collage, instalacja, rzeźba). Działania edukacyjno-artystyczne: spacer edukacyjny, stworzenie instalacji           na wolnym powietrzu,  projekt fotograficzny. </a:t>
            </a:r>
          </a:p>
          <a:p>
            <a:pPr lvl="0" algn="just" eaLnBrk="1" hangingPunct="1">
              <a:buFont typeface="Arial" charset="0"/>
              <a:buChar char="•"/>
              <a:defRPr/>
            </a:pPr>
            <a:endParaRPr lang="pl-PL" sz="3600" dirty="0" smtClean="0"/>
          </a:p>
          <a:p>
            <a:pPr lvl="0" algn="just" eaLnBrk="1" hangingPunct="1">
              <a:buFont typeface="Arial" charset="0"/>
              <a:buChar char="•"/>
              <a:defRPr/>
            </a:pPr>
            <a:r>
              <a:rPr lang="pl-PL" sz="3600" b="1" dirty="0" smtClean="0"/>
              <a:t>Audycja </a:t>
            </a:r>
            <a:r>
              <a:rPr lang="pl-PL" sz="3600" dirty="0" smtClean="0"/>
              <a:t>nadawana </a:t>
            </a:r>
            <a:r>
              <a:rPr lang="pl-PL" sz="3600" dirty="0"/>
              <a:t>poprzez szkolny radiowęzeł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19 kwietnia. Audycje prowadzą uczniowie. Audycja może mieć formułę informacyjną, opowiadać o historii getta warszawskiego oraz przedstawiać historię Powstania w Getcie Warszawskim.</a:t>
            </a:r>
          </a:p>
          <a:p>
            <a:pPr lvl="0" algn="just" eaLnBrk="1" hangingPunct="1">
              <a:buFont typeface="Arial" charset="0"/>
              <a:buChar char="•"/>
              <a:defRPr/>
            </a:pPr>
            <a:endParaRPr lang="pl-PL" sz="3600" dirty="0" smtClean="0"/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pl-PL" sz="3600" b="1" dirty="0" smtClean="0"/>
              <a:t>Apel</a:t>
            </a:r>
            <a:r>
              <a:rPr lang="pl-PL" sz="3600" dirty="0" smtClean="0"/>
              <a:t>, uczczenie </a:t>
            </a:r>
            <a:r>
              <a:rPr lang="pl-PL" sz="3600" dirty="0"/>
              <a:t>bohaterów getta warszawskiego podczas długiej przerwy lub lekcji.  Nauczyciele i uczniowie mogą zadecydować jak będzie wyglądał apel.  Podczas apelu </a:t>
            </a:r>
            <a:r>
              <a:rPr lang="pl-PL" sz="3600" dirty="0" smtClean="0"/>
              <a:t>mogą zostać odczytane </a:t>
            </a:r>
            <a:r>
              <a:rPr lang="pl-PL" sz="3600" dirty="0"/>
              <a:t>fragmenty </a:t>
            </a:r>
            <a:r>
              <a:rPr lang="pl-PL" sz="3600" dirty="0" smtClean="0"/>
              <a:t>wspomnień, oraz utworów</a:t>
            </a:r>
            <a:r>
              <a:rPr lang="pl-PL" sz="3600" dirty="0"/>
              <a:t>, które powstały w getcie </a:t>
            </a:r>
            <a:r>
              <a:rPr lang="pl-PL" sz="3600" dirty="0" smtClean="0"/>
              <a:t>warszawskim. </a:t>
            </a:r>
            <a:endParaRPr lang="pl-PL" sz="3600" dirty="0"/>
          </a:p>
          <a:p>
            <a:pPr lvl="0" algn="just" eaLnBrk="1" hangingPunct="1">
              <a:buFont typeface="Arial" charset="0"/>
              <a:buChar char="•"/>
              <a:defRPr/>
            </a:pPr>
            <a:endParaRPr lang="pl-PL" sz="3600" dirty="0"/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239466" y="11323290"/>
            <a:ext cx="8424936" cy="144016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smtClean="0"/>
              <a:t>Akcja Żonkile 2015, Gimnazjum nr 6 w Tychach</a:t>
            </a:r>
            <a:endParaRPr lang="pl-PL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347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248578" y="2394298"/>
            <a:ext cx="13897544" cy="10585176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pl-PL" sz="4800" b="1" dirty="0" smtClean="0"/>
              <a:t>Rozdawanie żonkili w szkole lub bibliotece:</a:t>
            </a:r>
          </a:p>
          <a:p>
            <a:pPr eaLnBrk="1" hangingPunct="1"/>
            <a:endParaRPr lang="pl-PL" sz="4800" b="1" dirty="0" smtClean="0"/>
          </a:p>
          <a:p>
            <a:pPr eaLnBrk="1" hangingPunct="1"/>
            <a:endParaRPr lang="pl-PL" sz="800" dirty="0" smtClean="0"/>
          </a:p>
          <a:p>
            <a:pPr algn="just" eaLnBrk="1" hangingPunct="1">
              <a:buFont typeface="Arial" charset="0"/>
              <a:buChar char="•"/>
            </a:pPr>
            <a:r>
              <a:rPr lang="pl-PL" sz="4000" b="1" dirty="0"/>
              <a:t>P</a:t>
            </a:r>
            <a:r>
              <a:rPr lang="pl-PL" sz="3600" b="1" dirty="0" smtClean="0">
                <a:ea typeface="Calibri"/>
                <a:cs typeface="Arial"/>
              </a:rPr>
              <a:t>rzygotowanie </a:t>
            </a:r>
            <a:r>
              <a:rPr lang="pl-PL" sz="3600" b="1" dirty="0">
                <a:ea typeface="Calibri"/>
                <a:cs typeface="Arial"/>
              </a:rPr>
              <a:t>papierowych żonkili</a:t>
            </a:r>
            <a:r>
              <a:rPr lang="pl-PL" sz="3600" dirty="0">
                <a:ea typeface="Calibri"/>
                <a:cs typeface="Arial"/>
              </a:rPr>
              <a:t> </a:t>
            </a:r>
            <a:r>
              <a:rPr lang="pl-PL" sz="3600" dirty="0" smtClean="0">
                <a:ea typeface="Calibri"/>
                <a:cs typeface="Arial"/>
              </a:rPr>
              <a:t>przed 19 kwietnia. Uczniowie i nauczyciele (oraz bibliotekarki i bibliotekarze) przygotowują papierowe żonkile. Wykorzystują wzory  nadesłane     w newsletterze. Żonkile rozdawane </a:t>
            </a:r>
            <a:r>
              <a:rPr lang="pl-PL" sz="3600" dirty="0" smtClean="0">
                <a:ea typeface="Calibri"/>
                <a:cs typeface="Arial"/>
              </a:rPr>
              <a:t>są </a:t>
            </a:r>
            <a:r>
              <a:rPr lang="pl-PL" sz="3600" dirty="0" smtClean="0">
                <a:ea typeface="Calibri"/>
                <a:cs typeface="Arial"/>
              </a:rPr>
              <a:t>19 </a:t>
            </a:r>
            <a:r>
              <a:rPr lang="pl-PL" sz="3600" dirty="0" smtClean="0">
                <a:ea typeface="Calibri"/>
                <a:cs typeface="Arial"/>
              </a:rPr>
              <a:t>kwietnia </a:t>
            </a:r>
            <a:r>
              <a:rPr lang="pl-PL" sz="3600" dirty="0" smtClean="0">
                <a:ea typeface="Calibri"/>
                <a:cs typeface="Arial"/>
              </a:rPr>
              <a:t>(</a:t>
            </a:r>
            <a:r>
              <a:rPr lang="pl-PL" sz="3600" dirty="0" smtClean="0">
                <a:ea typeface="Calibri"/>
                <a:cs typeface="Arial"/>
              </a:rPr>
              <a:t>mogą </a:t>
            </a:r>
            <a:r>
              <a:rPr lang="pl-PL" sz="3600" dirty="0" smtClean="0">
                <a:ea typeface="Calibri"/>
                <a:cs typeface="Arial"/>
              </a:rPr>
              <a:t>być także rozdawane w kolejnych dniach). </a:t>
            </a:r>
          </a:p>
          <a:p>
            <a:pPr marL="0" indent="0" algn="just" eaLnBrk="1" hangingPunct="1"/>
            <a:endParaRPr lang="pl-PL" sz="3600" dirty="0" smtClean="0">
              <a:ea typeface="Calibri"/>
              <a:cs typeface="Arial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pl-PL" sz="3600" b="1" dirty="0" smtClean="0">
                <a:ea typeface="Calibri"/>
                <a:cs typeface="Arial"/>
              </a:rPr>
              <a:t>Rozdawanie </a:t>
            </a:r>
            <a:r>
              <a:rPr lang="pl-PL" sz="3600" b="1" dirty="0">
                <a:ea typeface="Calibri"/>
                <a:cs typeface="Arial"/>
              </a:rPr>
              <a:t>papierowych żonkili </a:t>
            </a:r>
            <a:r>
              <a:rPr lang="pl-PL" sz="3600" b="1" dirty="0" smtClean="0">
                <a:ea typeface="Calibri"/>
                <a:cs typeface="Arial"/>
              </a:rPr>
              <a:t>na terenie szkoły </a:t>
            </a:r>
            <a:br>
              <a:rPr lang="pl-PL" sz="3600" b="1" dirty="0" smtClean="0">
                <a:ea typeface="Calibri"/>
                <a:cs typeface="Arial"/>
              </a:rPr>
            </a:br>
            <a:r>
              <a:rPr lang="pl-PL" sz="3600" b="1" dirty="0" smtClean="0">
                <a:ea typeface="Calibri"/>
                <a:cs typeface="Arial"/>
              </a:rPr>
              <a:t>i biblioteki </a:t>
            </a:r>
            <a:r>
              <a:rPr lang="pl-PL" sz="3600" dirty="0" smtClean="0">
                <a:ea typeface="Calibri"/>
                <a:cs typeface="Arial"/>
              </a:rPr>
              <a:t>Zaangażowani  uczniowie roznoszą  papierowe kwiaty po salach, rozdają żonkile uczniom i nauczycielom, w przerwach między lekcjami. Wręczając kwiat informują o akcji Żonkile </a:t>
            </a:r>
            <a:br>
              <a:rPr lang="pl-PL" sz="3600" dirty="0" smtClean="0">
                <a:ea typeface="Calibri"/>
                <a:cs typeface="Arial"/>
              </a:rPr>
            </a:br>
            <a:r>
              <a:rPr lang="pl-PL" sz="3600" dirty="0" smtClean="0">
                <a:ea typeface="Calibri"/>
                <a:cs typeface="Arial"/>
              </a:rPr>
              <a:t>i </a:t>
            </a:r>
            <a:r>
              <a:rPr lang="pl-PL" sz="3600" smtClean="0">
                <a:ea typeface="Calibri"/>
                <a:cs typeface="Arial"/>
              </a:rPr>
              <a:t>wydarzeniu </a:t>
            </a:r>
            <a:r>
              <a:rPr lang="pl-PL" sz="3600">
                <a:ea typeface="Calibri"/>
                <a:cs typeface="Arial"/>
              </a:rPr>
              <a:t>s</a:t>
            </a:r>
            <a:r>
              <a:rPr lang="pl-PL" sz="3600" smtClean="0">
                <a:ea typeface="Calibri"/>
                <a:cs typeface="Arial"/>
              </a:rPr>
              <a:t>przed </a:t>
            </a:r>
            <a:r>
              <a:rPr lang="pl-PL" sz="3600" dirty="0" smtClean="0">
                <a:ea typeface="Calibri"/>
                <a:cs typeface="Arial"/>
              </a:rPr>
              <a:t>73 lat, które akcja upamiętnia. </a:t>
            </a:r>
          </a:p>
          <a:p>
            <a:pPr marL="0" indent="0" algn="just" eaLnBrk="1" hangingPunct="1"/>
            <a:r>
              <a:rPr lang="pl-PL" sz="3600" dirty="0" smtClean="0">
                <a:ea typeface="Calibri"/>
                <a:cs typeface="Arial"/>
              </a:rPr>
              <a:t>  </a:t>
            </a:r>
          </a:p>
          <a:p>
            <a:pPr algn="just">
              <a:buFont typeface="Arial" charset="0"/>
              <a:buChar char="•"/>
            </a:pPr>
            <a:r>
              <a:rPr lang="pl-PL" sz="3600" b="1" dirty="0" smtClean="0">
                <a:ea typeface="Calibri"/>
                <a:cs typeface="Arial"/>
              </a:rPr>
              <a:t>19 kwietnia wszyscy przypinają symbol akcji</a:t>
            </a:r>
            <a:r>
              <a:rPr lang="pl-PL" sz="3600" dirty="0" smtClean="0">
                <a:ea typeface="Calibri"/>
                <a:cs typeface="Arial"/>
              </a:rPr>
              <a:t>. Dyrektor szkoły, grono pedagogiczne, bibliotekarki i bibliotekarze, personel szkoły przypinają żółte kwiaty, żonkile - symbol pamięci o powstańcach </a:t>
            </a:r>
            <a:br>
              <a:rPr lang="pl-PL" sz="3600" dirty="0" smtClean="0">
                <a:ea typeface="Calibri"/>
                <a:cs typeface="Arial"/>
              </a:rPr>
            </a:br>
            <a:r>
              <a:rPr lang="pl-PL" sz="3600" dirty="0" smtClean="0">
                <a:ea typeface="Calibri"/>
                <a:cs typeface="Arial"/>
              </a:rPr>
              <a:t>z getta warszawskiego.</a:t>
            </a:r>
          </a:p>
          <a:p>
            <a:pPr eaLnBrk="1" hangingPunct="1">
              <a:buFont typeface="Arial" charset="0"/>
              <a:buChar char="•"/>
            </a:pPr>
            <a:endParaRPr lang="pl-PL" sz="800" dirty="0" smtClean="0"/>
          </a:p>
          <a:p>
            <a:pPr eaLnBrk="1" hangingPunct="1">
              <a:buFont typeface="Arial" charset="0"/>
              <a:buChar char="•"/>
            </a:pPr>
            <a:endParaRPr lang="pl-PL" sz="800" dirty="0" smtClean="0"/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pl-PL" sz="4000" dirty="0" smtClean="0"/>
              <a:t> </a:t>
            </a:r>
            <a:endParaRPr lang="pl-PL" sz="3600" dirty="0">
              <a:ea typeface="Calibri"/>
              <a:cs typeface="Arial"/>
            </a:endParaRPr>
          </a:p>
          <a:p>
            <a:pPr eaLnBrk="1" hangingPunct="1">
              <a:buFont typeface="Arial" charset="0"/>
              <a:buChar char="•"/>
            </a:pPr>
            <a:endParaRPr lang="pl-PL" sz="800" dirty="0" smtClean="0"/>
          </a:p>
          <a:p>
            <a:pPr eaLnBrk="1" hangingPunct="1"/>
            <a:endParaRPr lang="pl-PL" dirty="0" smtClean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239466" y="12259394"/>
            <a:ext cx="9361040" cy="720080"/>
          </a:xfrm>
        </p:spPr>
        <p:txBody>
          <a:bodyPr rtlCol="0">
            <a:normAutofit/>
          </a:bodyPr>
          <a:lstStyle/>
          <a:p>
            <a:pPr defTabSz="2177278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Akcja Żonkile 2015, Gimnazjum w Jasienicy</a:t>
            </a:r>
            <a:endParaRPr lang="pl-PL" dirty="0"/>
          </a:p>
        </p:txBody>
      </p:sp>
      <p:pic>
        <p:nvPicPr>
          <p:cNvPr id="17" name="Symbol zastępczy obrazu 1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r="16412"/>
          <a:stretch>
            <a:fillRect/>
          </a:stretch>
        </p:blipFill>
        <p:spPr>
          <a:xfrm>
            <a:off x="455490" y="2610322"/>
            <a:ext cx="9795961" cy="9721080"/>
          </a:xfrm>
        </p:spPr>
      </p:pic>
    </p:spTree>
    <p:extLst>
      <p:ext uri="{BB962C8B-B14F-4D97-AF65-F5344CB8AC3E}">
        <p14:creationId xmlns:p14="http://schemas.microsoft.com/office/powerpoint/2010/main" val="697597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104562" y="2466306"/>
            <a:ext cx="14041560" cy="9145016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pl-PL" sz="4800" b="1" dirty="0" smtClean="0"/>
              <a:t>Wyjście z akcją Żonkile poza szkołę i bibliotekę: </a:t>
            </a:r>
          </a:p>
          <a:p>
            <a:pPr eaLnBrk="1" hangingPunct="1"/>
            <a:endParaRPr lang="pl-PL" sz="3500" b="1" dirty="0" smtClean="0"/>
          </a:p>
          <a:p>
            <a:pPr eaLnBrk="1" hangingPunct="1"/>
            <a:endParaRPr lang="pl-PL" sz="3500" dirty="0" smtClean="0"/>
          </a:p>
          <a:p>
            <a:pPr lvl="0" algn="just" eaLnBrk="1" hangingPunct="1">
              <a:buFont typeface="Arial" charset="0"/>
              <a:buChar char="•"/>
            </a:pPr>
            <a:r>
              <a:rPr lang="pl-PL" sz="3500" b="1" dirty="0"/>
              <a:t>Rozdawanie żonkili </a:t>
            </a:r>
            <a:r>
              <a:rPr lang="pl-PL" sz="3500" b="1" dirty="0" smtClean="0"/>
              <a:t>na ulicach miasta</a:t>
            </a:r>
            <a:r>
              <a:rPr lang="pl-PL" sz="3500" dirty="0" smtClean="0"/>
              <a:t>, na rynku, w okolicy szkół, w miejscach związanych z historią społeczności żydowskiej. Przy okazji rozdawania papierowych kwiatów, uczniowie </a:t>
            </a:r>
            <a:r>
              <a:rPr lang="pl-PL" sz="3500" b="1" dirty="0" smtClean="0"/>
              <a:t>udzielają informacji      o 73 rocznicy Powstania w Getcie Warszawskim.  </a:t>
            </a:r>
          </a:p>
          <a:p>
            <a:pPr lvl="0" eaLnBrk="1" hangingPunct="1">
              <a:buFont typeface="Arial" charset="0"/>
              <a:buChar char="•"/>
            </a:pPr>
            <a:endParaRPr lang="pl-PL" sz="3500" dirty="0" smtClean="0"/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3500" b="1" dirty="0" smtClean="0"/>
              <a:t>Zaproszenie </a:t>
            </a:r>
            <a:r>
              <a:rPr lang="pl-PL" sz="3500" b="1" dirty="0"/>
              <a:t>do udziału w projekcie innych instytucji</a:t>
            </a:r>
            <a:r>
              <a:rPr lang="pl-PL" sz="3500" dirty="0" smtClean="0"/>
              <a:t>,  sąsiedniej szkoły, biblioteki, lokalnego domu kultury, parafii, redakcji gazety. Wizyta w </a:t>
            </a:r>
            <a:r>
              <a:rPr lang="pl-PL" sz="3500" dirty="0"/>
              <a:t>zaprzyjaźnionej szkole, </a:t>
            </a:r>
            <a:r>
              <a:rPr lang="pl-PL" sz="3500" dirty="0" smtClean="0"/>
              <a:t> bibliotece, urzędzie miasta, domu kultury, kościele, różnych organizacjach pozarządowych.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pl-PL" sz="3500" dirty="0"/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3500" b="1" dirty="0" smtClean="0"/>
              <a:t>Włączenie do udziału w akcji seniorów i osoby starsze. </a:t>
            </a:r>
            <a:r>
              <a:rPr lang="pl-PL" sz="3500" dirty="0" smtClean="0"/>
              <a:t>Włączanie do akcji rodziny i bliskich</a:t>
            </a:r>
            <a:r>
              <a:rPr lang="pl-PL" sz="3900" dirty="0" smtClean="0"/>
              <a:t>. 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383482" y="11035258"/>
            <a:ext cx="7560840" cy="2304256"/>
          </a:xfrm>
        </p:spPr>
        <p:txBody>
          <a:bodyPr>
            <a:normAutofit/>
          </a:bodyPr>
          <a:lstStyle/>
          <a:p>
            <a:r>
              <a:rPr lang="pl-PL" dirty="0" smtClean="0"/>
              <a:t>Akcja Żonkile 2015, Bytom </a:t>
            </a:r>
            <a:endParaRPr lang="pl-PL" dirty="0"/>
          </a:p>
        </p:txBody>
      </p:sp>
      <p:pic>
        <p:nvPicPr>
          <p:cNvPr id="17" name="Symbol zastępczy obrazu 1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r="16412"/>
          <a:stretch>
            <a:fillRect/>
          </a:stretch>
        </p:blipFill>
        <p:spPr>
          <a:xfrm>
            <a:off x="527498" y="2610322"/>
            <a:ext cx="9433048" cy="9360941"/>
          </a:xfrm>
        </p:spPr>
      </p:pic>
    </p:spTree>
    <p:extLst>
      <p:ext uri="{BB962C8B-B14F-4D97-AF65-F5344CB8AC3E}">
        <p14:creationId xmlns:p14="http://schemas.microsoft.com/office/powerpoint/2010/main" val="823005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ja_Szablon_POL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Prezentacja_Szablon_POL</Template>
  <TotalTime>2024</TotalTime>
  <Words>886</Words>
  <Application>Microsoft Office PowerPoint</Application>
  <PresentationFormat>Niestandardowy</PresentationFormat>
  <Paragraphs>142</Paragraphs>
  <Slides>16</Slides>
  <Notes>6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18" baseType="lpstr">
      <vt:lpstr>Prezentacja_Szablon_POL</vt:lpstr>
      <vt:lpstr>Projekt niestandardowy</vt:lpstr>
      <vt:lpstr>TYTUŁ PREZENTACJI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TYTUŁ PREZENTACJI</vt:lpstr>
    </vt:vector>
  </TitlesOfParts>
  <Company>MHZP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Harmonogram wydarzeń organizowanych przez Muzeum Historii Żydów Polskich w ramach obchodów 70. rocznicy Powstania w Getcie Warszawskim</dc:title>
  <dc:creator>maria mossakowska</dc:creator>
  <cp:lastModifiedBy>Kwiatkowski Karol</cp:lastModifiedBy>
  <cp:revision>76</cp:revision>
  <dcterms:created xsi:type="dcterms:W3CDTF">2013-01-25T12:11:16Z</dcterms:created>
  <dcterms:modified xsi:type="dcterms:W3CDTF">2016-03-21T14:35:23Z</dcterms:modified>
</cp:coreProperties>
</file>